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5" r:id="rId8"/>
    <p:sldId id="263" r:id="rId9"/>
    <p:sldId id="264" r:id="rId10"/>
    <p:sldId id="266" r:id="rId11"/>
    <p:sldId id="269" r:id="rId12"/>
    <p:sldId id="262" r:id="rId13"/>
    <p:sldId id="289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80" r:id="rId22"/>
    <p:sldId id="283" r:id="rId23"/>
    <p:sldId id="290" r:id="rId24"/>
    <p:sldId id="285" r:id="rId25"/>
    <p:sldId id="286" r:id="rId26"/>
    <p:sldId id="277" r:id="rId27"/>
    <p:sldId id="278" r:id="rId28"/>
    <p:sldId id="281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71480"/>
            <a:ext cx="7958166" cy="207170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Работа с родителями по воспитанию патриотических чувств у детей  </a:t>
            </a:r>
            <a:br>
              <a:rPr lang="ru-RU" sz="36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(из опыта работы)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3886200"/>
            <a:ext cx="7715304" cy="17526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400" b="1" i="1" dirty="0" smtClean="0">
                <a:solidFill>
                  <a:srgbClr val="663300"/>
                </a:solidFill>
              </a:rPr>
              <a:t>Выполнила: </a:t>
            </a:r>
          </a:p>
          <a:p>
            <a:pPr algn="r"/>
            <a:r>
              <a:rPr lang="ru-RU" sz="2400" b="1" i="1" dirty="0" err="1" smtClean="0">
                <a:solidFill>
                  <a:srgbClr val="663300"/>
                </a:solidFill>
              </a:rPr>
              <a:t>Спирина</a:t>
            </a:r>
            <a:r>
              <a:rPr lang="ru-RU" sz="2400" b="1" i="1" dirty="0" smtClean="0">
                <a:solidFill>
                  <a:srgbClr val="663300"/>
                </a:solidFill>
              </a:rPr>
              <a:t> О.П.</a:t>
            </a:r>
          </a:p>
          <a:p>
            <a:pPr algn="r"/>
            <a:r>
              <a:rPr lang="ru-RU" sz="2400" b="1" i="1" dirty="0" smtClean="0">
                <a:solidFill>
                  <a:srgbClr val="663300"/>
                </a:solidFill>
              </a:rPr>
              <a:t>воспитатель МАДОУ №51</a:t>
            </a:r>
          </a:p>
          <a:p>
            <a:pPr algn="r"/>
            <a:r>
              <a:rPr lang="ru-RU" sz="2400" b="1" i="1" dirty="0" smtClean="0">
                <a:solidFill>
                  <a:srgbClr val="663300"/>
                </a:solidFill>
              </a:rPr>
              <a:t> </a:t>
            </a:r>
            <a:r>
              <a:rPr lang="ru-RU" sz="2400" b="1" i="1" dirty="0" err="1" smtClean="0">
                <a:solidFill>
                  <a:srgbClr val="663300"/>
                </a:solidFill>
              </a:rPr>
              <a:t>пгт</a:t>
            </a:r>
            <a:r>
              <a:rPr lang="ru-RU" sz="2400" b="1" i="1" dirty="0" smtClean="0">
                <a:solidFill>
                  <a:srgbClr val="663300"/>
                </a:solidFill>
              </a:rPr>
              <a:t> </a:t>
            </a:r>
            <a:r>
              <a:rPr lang="ru-RU" sz="2400" b="1" i="1" dirty="0" err="1" smtClean="0">
                <a:solidFill>
                  <a:srgbClr val="663300"/>
                </a:solidFill>
              </a:rPr>
              <a:t>Малышава</a:t>
            </a:r>
            <a:endParaRPr lang="ru-RU" sz="2400" b="1" i="1" dirty="0" smtClean="0">
              <a:solidFill>
                <a:srgbClr val="663300"/>
              </a:solidFill>
            </a:endParaRPr>
          </a:p>
          <a:p>
            <a:endParaRPr lang="ru-RU" dirty="0"/>
          </a:p>
        </p:txBody>
      </p:sp>
      <p:pic>
        <p:nvPicPr>
          <p:cNvPr id="6" name="Рисунок 5" descr="https://50plus.or.kr/upload/im/2018/08/a6785962-62b7-4e4b-b47c-e9faf28f02e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457203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Коллаж </a:t>
            </a:r>
            <a:br>
              <a:rPr lang="ru-RU" sz="3600" b="1" dirty="0" smtClean="0">
                <a:solidFill>
                  <a:srgbClr val="0000FF"/>
                </a:solidFill>
              </a:rPr>
            </a:br>
            <a:r>
              <a:rPr lang="ru-RU" sz="3600" b="1" dirty="0" smtClean="0">
                <a:solidFill>
                  <a:srgbClr val="0000FF"/>
                </a:solidFill>
              </a:rPr>
              <a:t>«Летний отдых всей семьей»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 descr="D:\Мои документы\2019-2020 учебный год\Фото 2019-2020\Проект Давайте познакомимсяа\20190916_1625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928802"/>
            <a:ext cx="318135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Мои документы\2019-2020 учебный год\Фото 2019-2020\Проект Давайте познакомимсяа\20190919_0851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286256"/>
            <a:ext cx="3176589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ои документы\2019-2020 учебный год\Фото 2019-2020\Проект Давайте познакомимсяа\20190916_1622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928802"/>
            <a:ext cx="30384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2019-2020 учебный год\Фото 2019-2020\Проект Давайте познакомимсяа\20190916_1625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214554"/>
            <a:ext cx="22193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ои документы\2019-2020 учебный год\Фото 2019-2020\Проект Давайте познакомимсяа\20190916_15585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4214818"/>
            <a:ext cx="299085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4" name="Содержимое 3" descr="C:\Users\Пользователь\Desktop\Н Для през а (2)\20210211_08085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33575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Н Для през а (2)\20210211_080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28604"/>
            <a:ext cx="356627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2019-2020 учебный год\Фото 2019-2020\Проект Давайте познакомимсяа\20190920_1635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143380"/>
            <a:ext cx="3357586" cy="237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ои документы\2019-2020 учебный год\Фото 2019-2020\Проект Давайте познакомимсяа\20190920_1615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4214818"/>
            <a:ext cx="37147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st4.depositphotos.com/10968552/24373/v/950/depositphotos_243735478-stock-illustration-earth-family-illustration-earth-family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2357430"/>
            <a:ext cx="150019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rgbClr val="0000FF"/>
                </a:solidFill>
              </a:rPr>
              <a:t>Дети совместно с родителями создали рисунок«Генеалогическое древо»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C:\Users\Пользователь\Desktop\Н Для през а (2)\20210211_081144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35719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Пользователь\Desktop\Н Для през а (2)\20210211_081119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428736"/>
            <a:ext cx="40386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проект СЕМЬЯ\Мы вместе, мы рядом!\IMG_49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357694"/>
            <a:ext cx="392909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проект СЕМЬЯ\Мы вместе, мы рядом!\IMG_496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429132"/>
            <a:ext cx="357190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Это  наша большая семья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 descr="C:\Users\Пользователь\Desktop\Н Для през а (2)\IMG-20210217-WA0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69" y="1142984"/>
            <a:ext cx="5429289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Познавательно-игровые  тренинги</a:t>
            </a:r>
            <a:r>
              <a:rPr lang="ru-RU" sz="3600" b="1" dirty="0" smtClean="0">
                <a:solidFill>
                  <a:srgbClr val="0000FF"/>
                </a:solidFill>
              </a:rPr>
              <a:t/>
            </a:r>
            <a:br>
              <a:rPr lang="ru-RU" sz="3600" b="1" dirty="0" smtClean="0">
                <a:solidFill>
                  <a:srgbClr val="0000FF"/>
                </a:solidFill>
              </a:rPr>
            </a:br>
            <a:r>
              <a:rPr lang="ru-RU" sz="3600" b="1" dirty="0" smtClean="0">
                <a:solidFill>
                  <a:srgbClr val="0000FF"/>
                </a:solidFill>
              </a:rPr>
              <a:t> «Мы вместе, мы рядом»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6" name="Рисунок 5" descr="D:\Мои документы\Мои рисунки\2017-2018 учебный год\2017-2018 учебный год 0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143380"/>
            <a:ext cx="264320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ои документы\Мои рисунки\2017-2018 учебный год\2017-2018 учебный год 0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571612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ои документы\Мои рисунки\2017-2018 учебный год\2017-2018 учебный год 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143380"/>
            <a:ext cx="285752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3" descr="C:\Documents and Settings\комп\Мои документы\Мои рисунки\2017-2018 учебный год\2017-2018 учебный год 037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571612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Мы вместе, мы рядом!\IMG_497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1714488"/>
            <a:ext cx="28019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G:\Мы вместе, мы рядом!\IMG_499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4214818"/>
            <a:ext cx="272764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«Совместный отдых-польза и счастье»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4" name="Содержимое 3" descr="D:\Мои документы\Мои рисунки\2017-2018 учебный год\2017-2018 учебный год 05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214554"/>
            <a:ext cx="346978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ои документы\Мои рисунки\2017-2018 учебный год\2017-2018 учебный год 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500570"/>
            <a:ext cx="325596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D:\Мои документы\Мои рисунки\2017-2018 учебный год\2017-2018 учебный год 042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500174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74444s010.edusite.ru/images/ms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1285860"/>
            <a:ext cx="192879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Мы вместе, мы рядом!\IMG_497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500570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Проект </a:t>
            </a:r>
            <a:br>
              <a:rPr lang="ru-RU" sz="3600" b="1" dirty="0" smtClean="0">
                <a:solidFill>
                  <a:srgbClr val="0000FF"/>
                </a:solidFill>
              </a:rPr>
            </a:br>
            <a:r>
              <a:rPr lang="ru-RU" sz="3600" b="1" dirty="0" smtClean="0">
                <a:solidFill>
                  <a:srgbClr val="0000FF"/>
                </a:solidFill>
              </a:rPr>
              <a:t>«В дружбе народов единство России»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 descr="D:\Мои документы\2020-2021 учебный год\Педсоветы\проекты с 2018 по 21\День народного единства\лепбуки фото\DSCN00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643050"/>
            <a:ext cx="435771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Мои документы\2020-2021 учебный год\Педсоветы\проекты с 2018 по 21\День народного единства\лепбуки фото\DSCN00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500570"/>
            <a:ext cx="264320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ои документы\2020-2021 учебный год\Педсоветы\проекты с 2018 по 21\День народного единства\лепбуки фото\DSCN00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500570"/>
            <a:ext cx="264320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2020-2021 учебный год\Педсоветы\проекты с 2018 по 21\День народного единства\лепбуки фото\DSCN00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429132"/>
            <a:ext cx="2603496" cy="202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b1.culture.ru/c/8156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1785926"/>
            <a:ext cx="242889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D:\Мои документы\2020-2021 учебный год\Педсоветы\проекты с 2018 по 21\День народного единства\лепбуки фото\DSCN00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8576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Мои документы\2020-2021 учебный год\Педсоветы\проекты с 2018 по 21\День народного единства\лепбуки фото\DSCN00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643314"/>
            <a:ext cx="40719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Мои документы\2020-2021 учебный год\Педсоветы\проекты с 2018 по 21\День народного единства\лепбуки фото\DSCN00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7166"/>
            <a:ext cx="40719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ои документы\2020-2021 учебный год\Педсоветы\проекты с 2018 по 21\День народного единства\лепбуки фото\DSCN00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643314"/>
            <a:ext cx="3929090" cy="308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870066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3600" b="1" dirty="0" smtClean="0">
              <a:solidFill>
                <a:srgbClr val="0000FF"/>
              </a:solidFill>
              <a:latin typeface="+mj-lt"/>
            </a:endParaRPr>
          </a:p>
          <a:p>
            <a:endParaRPr lang="ru-RU" sz="3600" b="1" dirty="0" smtClean="0">
              <a:solidFill>
                <a:srgbClr val="0000FF"/>
              </a:solidFill>
              <a:latin typeface="+mj-lt"/>
            </a:endParaRPr>
          </a:p>
          <a:p>
            <a:endParaRPr lang="ru-RU" sz="3600" b="1" dirty="0" smtClean="0">
              <a:solidFill>
                <a:srgbClr val="0000FF"/>
              </a:solidFill>
              <a:latin typeface="+mj-lt"/>
            </a:endParaRPr>
          </a:p>
          <a:p>
            <a:endParaRPr lang="ru-RU" sz="3600" b="1" dirty="0" smtClean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+mj-lt"/>
              </a:rPr>
              <a:t>Это наш Российский флаг</a:t>
            </a:r>
            <a:endParaRPr lang="ru-RU" sz="36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028" name="Picture 4" descr="http://ds3.detkin-club.ru/images/news/055_55d881bfeeb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28670"/>
            <a:ext cx="2643206" cy="2699444"/>
          </a:xfrm>
          <a:prstGeom prst="rect">
            <a:avLst/>
          </a:prstGeom>
          <a:noFill/>
        </p:spPr>
      </p:pic>
      <p:pic>
        <p:nvPicPr>
          <p:cNvPr id="7" name="Содержимое 6" descr="D:\Мои документы\2020-2021 учебный год\Педсоветы\проекты с 2018 по 21\День народного единства\лепбуки фото\DSCN0028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14290"/>
            <a:ext cx="471490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ои документы\2020-2021 учебный год\Педсоветы\проекты с 2018 по 21\День народного единства\лепбуки фото\DSCN00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571876"/>
            <a:ext cx="471490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Проект «Край родной</a:t>
            </a:r>
            <a:br>
              <a:rPr lang="ru-RU" sz="3600" b="1" dirty="0" smtClean="0">
                <a:solidFill>
                  <a:srgbClr val="0000FF"/>
                </a:solidFill>
              </a:rPr>
            </a:br>
            <a:r>
              <a:rPr lang="ru-RU" sz="3600" b="1" dirty="0" smtClean="0">
                <a:solidFill>
                  <a:srgbClr val="0000FF"/>
                </a:solidFill>
              </a:rPr>
              <a:t> земля уральская»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 descr="C:\Users\Пользователь\Desktop\IMG-20210121-WA0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571612"/>
            <a:ext cx="392909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IMG-20210121-WA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714752"/>
            <a:ext cx="185738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esktop\IMG-20210121-WA00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214686"/>
            <a:ext cx="2286016" cy="345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esktop\IMG-20210121-WA00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000372"/>
            <a:ext cx="2357454" cy="356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</a:t>
            </a:r>
            <a:r>
              <a:rPr lang="ru-RU" sz="3600" b="1" dirty="0" smtClean="0">
                <a:solidFill>
                  <a:srgbClr val="0000FF"/>
                </a:solidFill>
              </a:rPr>
              <a:t>К.Д.Ушинский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           </a:t>
            </a:r>
          </a:p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   </a:t>
            </a:r>
            <a:r>
              <a:rPr lang="ru-RU" b="1" dirty="0" smtClean="0">
                <a:solidFill>
                  <a:srgbClr val="663300"/>
                </a:solidFill>
              </a:rPr>
              <a:t>«Ребенку нечего отрицать, ему нужна положительная пища, кормить его ненавистью, отчаянием и презрением может только человек, не понимающий потребностей детства».</a:t>
            </a:r>
            <a:endParaRPr lang="ru-RU" dirty="0" smtClean="0">
              <a:solidFill>
                <a:srgbClr val="663300"/>
              </a:solidFill>
            </a:endParaRPr>
          </a:p>
          <a:p>
            <a:pPr algn="just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s://ds05.infourok.ru/uploads/ex/0f67/0006d9ae-23ce5690/img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28604"/>
            <a:ext cx="221457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Мыслительные карты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 descr="D:\Мои документы\2020-2021 учебный год\Дети  Фото  20-21\IMG-20201020-WA0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4071966" cy="2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Мои документы\2020-2021 учебный год\Дети  Фото  20-21\IMG-20201020-WA00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500174"/>
            <a:ext cx="385765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2020-2021 учебный год\Дети  Фото  20-21\IMG-20201020-WA00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143380"/>
            <a:ext cx="385765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ои документы\2020-2021 учебный год\Дети  Фото  20-21\IMG-20201020-WA00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00174"/>
            <a:ext cx="385765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ои документы\2020-2021 учебный год\Дети  Фото  20-21\IMG-20201021-WA00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14818"/>
            <a:ext cx="407196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3008313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Ежегодная Акция</a:t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 «Каждой пичужке по кормушке»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ru-RU" sz="4000" dirty="0"/>
          </a:p>
        </p:txBody>
      </p:sp>
      <p:pic>
        <p:nvPicPr>
          <p:cNvPr id="5" name="Содержимое 4" descr="D:\Мои документы\Мои рисунки\Акция   Покорми птиц\Дети 2016 02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714744" y="500042"/>
            <a:ext cx="171451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2020-2021 учебный год\Педсоветы\Фото  (2)\фото а птицы\IMG-20200216-WA00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714752"/>
            <a:ext cx="164307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ои документы\2020-2021 учебный год\Педсоветы\Фото  (2)\фото а птицы\IMG-20200216-WA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00042"/>
            <a:ext cx="157163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ои документы\2020-2021 учебный год\Педсоветы\Фото  (2)\фото а птицы\IMG-20200216-WA00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3714752"/>
            <a:ext cx="153352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ои документы\2020-2021 учебный год\Педсоветы\Фото  (2)\фото а птицы\IMG-20200130-WA00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3429000"/>
            <a:ext cx="292895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ои документы\2020-2021 учебный год\Педсоветы\Фото  (2)\фото а птицы\IMG-20200216-WA000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32" y="3714752"/>
            <a:ext cx="167521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Мои документы\Мои рисунки\Дети  2015-2018\Дети 2016 04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1714488"/>
            <a:ext cx="292895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Мои документы\Мои рисунки\Дети  2015-2018\Дети 2016 05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5143512"/>
            <a:ext cx="300039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Мои документы\Мои рисунки\Дети  2015-2018\Дети 2016 053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28604"/>
            <a:ext cx="16019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00FF"/>
                </a:solidFill>
              </a:rPr>
              <a:t>Проект «В гостях у сказов </a:t>
            </a:r>
            <a:br>
              <a:rPr lang="ru-RU" sz="4000" b="1" dirty="0" smtClean="0">
                <a:solidFill>
                  <a:srgbClr val="0000FF"/>
                </a:solidFill>
              </a:rPr>
            </a:br>
            <a:r>
              <a:rPr lang="ru-RU" sz="4000" b="1" dirty="0" smtClean="0">
                <a:solidFill>
                  <a:srgbClr val="0000FF"/>
                </a:solidFill>
              </a:rPr>
              <a:t>дедушки Бажова»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Уральские самоцветы своими руками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39368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Малахитовая шкатулка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D:\Мои документы\2020-2021 учебный год\Педсоветы\проекты с 2018 по 21\Бажов а\Бажов  фото\С телефона Бажова\20190411_184702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714884"/>
            <a:ext cx="354329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D:\Мои документы\2020-2021 учебный год\Педсоветы\проекты с 2018 по 21\Бажов а\Бажов  фото\DSCN0252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500306"/>
            <a:ext cx="2786082" cy="207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ои документы\2020-2021 учебный год\Педсоветы\проекты с 2018 по 21\Бажов а\Бажов  фото\С телефона Бажова\20190415_1828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714884"/>
            <a:ext cx="371477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Мои документы\2020-2021 учебный год\Педсоветы\проекты с 2018 по 21\Бажов а\Бажов  фото\20190411_1059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2000240"/>
            <a:ext cx="212169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Экскурсия на шахту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 descr="F:\шахта\IMG_20181026_1017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шахта\IMG_20181026_1023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357298"/>
            <a:ext cx="40265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шахта\IMG_20181026_1035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14818"/>
            <a:ext cx="364333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шахта\IMG_20181026_10424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71942"/>
            <a:ext cx="385765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шахта\IMG_20181026_10105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000372"/>
            <a:ext cx="2102977" cy="157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Проект «Хлеб - наше богатство»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61"/>
            <a:ext cx="4040188" cy="57150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663300"/>
                </a:solidFill>
              </a:rPr>
              <a:t>Экскурсия-практикум на кухню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85861"/>
            <a:ext cx="4041775" cy="5715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663300"/>
                </a:solidFill>
              </a:rPr>
              <a:t>Работа в группе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7" name="Содержимое 6" descr="D:\Мои документы\Мои рисунки\2019-2020 дети ДОУ2)\проект хлеб\20191017_094809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000240"/>
            <a:ext cx="185738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ои документы\Мои рисунки\2019-2020 дети ДОУ2)\проект хлеб\20191017_111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5072074"/>
            <a:ext cx="278608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ои документы\Мои рисунки\2019-2020 дети ДОУ2)\проект хлеб\20191017_1109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571732" y="2000240"/>
            <a:ext cx="185739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C:\Users\Пользователь\Pictures\2019-10-17\292.JPG"/>
          <p:cNvPicPr>
            <a:picLocks noGrp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2071678"/>
            <a:ext cx="297179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Для проекта  фото\IMG_439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572008"/>
            <a:ext cx="3000396" cy="211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63300"/>
                </a:solidFill>
              </a:rPr>
              <a:t>Стряпаем дома с мамами</a:t>
            </a:r>
            <a:endParaRPr lang="ru-RU" sz="3600" b="1" dirty="0">
              <a:solidFill>
                <a:srgbClr val="663300"/>
              </a:solidFill>
            </a:endParaRPr>
          </a:p>
        </p:txBody>
      </p:sp>
      <p:pic>
        <p:nvPicPr>
          <p:cNvPr id="3" name="Рисунок 2" descr="D:\Мои документы\Мои рисунки\2019-2020 дети ДОУ2)\проект хлеб\IMG-20191105-WA0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1878330" cy="251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Мои документы\Мои рисунки\2019-2020 дети ДОУ2)\проект хлеб\IMG-20191105-WA0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14818"/>
            <a:ext cx="328611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ои документы\Мои рисунки\2019-2020 дети ДОУ2)\проект хлеб\IMG-20191031-WA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357298"/>
            <a:ext cx="170497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Мои рисунки\2019-2020 дети ДОУ2)\проект хлеб\IMG-20191019-WA00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357298"/>
            <a:ext cx="178595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ои документы\Мои рисунки\2019-2020 дети ДОУ2)\проект хлеб\IMG-20191020-WA001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1357298"/>
            <a:ext cx="171451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ои документы\Мои рисунки\2019-2020 дети ДОУ2)\проект хлеб\IMG-20191020-WA000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4286256"/>
            <a:ext cx="328611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ои документы\Мои рисунки\2019-2020 дети ДОУ2)\проект хлеб\IMG-20191113-WA001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4357694"/>
            <a:ext cx="172159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Акция «Галерея победы»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D:\Мои документы\2020-2021 учебный год\Педсоветы\проекты с 2018 по 21\Акция Галерея победы\Пехоцкий Роман Свердловская обл.,пгтМалышев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00504"/>
            <a:ext cx="185738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Мои документы\2020-2021 учебный год\Педсоветы\проекты с 2018 по 21\Акция Галерея победы\Полушкина ДашаСвердловская обл. пгтМалышев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85860"/>
            <a:ext cx="2200037" cy="237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ои документы\2020-2021 учебный год\Педсоветы\проекты с 2018 по 21\Акция Галерея победы\Бушуева София,Свердловская обл. пгт Малышев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786190"/>
            <a:ext cx="190023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2020-2021 учебный год\Педсоветы\проекты с 2018 по 21\Акция Галерея победы\Зуева Юлия Свердловская обл. пгтМалышев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1285860"/>
            <a:ext cx="228601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ои документы\2020-2021 учебный год\Педсоветы\проекты с 2018 по 21\Акция Галерея победы\Мингазов Захар Свердловская обл. пгт Малышев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3" y="1285860"/>
            <a:ext cx="24288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ои документы\2019-2020 учебный год\Проекты  (2)\день победы\Фото галерея Победы\IMG-20200330-WA003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3714752"/>
            <a:ext cx="164307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ves-vesti.ru/wp-content/uploads/2019/06/imagesParsTXT/image_avr0181_20126/289376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5143488"/>
            <a:ext cx="407196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Акция «Окна победы»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D:\Мои документы\Мои рисунки\2019-2020 дети ДОУ2)\Фото с Ватсап 2020\IMG-20200616-WA0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714884"/>
            <a:ext cx="2786082" cy="189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ои документы\Мои рисунки\2019-2020 дети ДОУ2)\Фото с Ватсап 2020\IMG-20200606-WA00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714884"/>
            <a:ext cx="2886076" cy="198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Мои рисунки\2019-2020 дети ДОУ2)\Фото с Ватсап 2020\IMG-20200606-WA00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357298"/>
            <a:ext cx="238869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Мои документы\Мои рисунки\2019-2020 дети ДОУ2)\Фото с Ватсап 2020\IMG-20200506-WA00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357298"/>
            <a:ext cx="23574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Мои документы\Мои рисунки\2019-2020 дети ДОУ2)\Фото с Ватсап 2020\IMG-20200506-WA0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1214422"/>
            <a:ext cx="232636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Мои документы\Мои рисунки\2019-2020 дети ДОУ2)\Фото с Ватсап 2020\IMG-20200506-WA000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4714884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Творческие работы детей к </a:t>
            </a:r>
            <a:br>
              <a:rPr lang="ru-RU" sz="3600" b="1" dirty="0" smtClean="0">
                <a:solidFill>
                  <a:srgbClr val="0000FF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празднику Победы </a:t>
            </a:r>
            <a:r>
              <a:rPr lang="ru-RU" sz="3600" b="1" dirty="0" smtClean="0">
                <a:solidFill>
                  <a:srgbClr val="0000FF"/>
                </a:solidFill>
              </a:rPr>
              <a:t>в период самоизоляции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 descr="D:\Мои документы\Мои рисунки\2019-2020 дети ДОУ2)\Фото с Ватсап 2020\IMG-20200501-WA00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643050"/>
            <a:ext cx="341186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Мои документы\Мои рисунки\2019-2020 дети ДОУ2)\Фото с Ватсап 2020\IMG-20200501-WA00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1500174"/>
            <a:ext cx="181927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ои документы\Мои рисунки\2019-2020 дети ДОУ2)\Фото с Ватсап 2020\IMG-20200424-WA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357694"/>
            <a:ext cx="192882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Мои рисунки\2019-2020 дети ДОУ2)\Фото с Ватсап 2020\IMG-20200424-WA00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500174"/>
            <a:ext cx="200026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ои документы\Мои рисунки\2019-2020 дети ДОУ2)\Фото с Ватсап 2020\IMG-20200502-WA00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286256"/>
            <a:ext cx="200026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un9-50.userapi.com/c837130/v837130172/36ade/uYuTBJiWw_c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5357826"/>
            <a:ext cx="3714776" cy="110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ои документы\Мои рисунки\2019-2020 дети ДОУ2)\Фото с Ватсап 2020\IMG-20200606-WA001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07" y="4357694"/>
            <a:ext cx="2071702" cy="237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veraslava.ru/wp-content/uploads/2020/11/247-2470456_holy-spirit-wallpap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32"/>
            <a:ext cx="5972188" cy="2143140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rgbClr val="0000FF"/>
                </a:solidFill>
                <a:latin typeface="Constantia" pitchFamily="18" charset="0"/>
                <a:ea typeface="Batang" pitchFamily="18" charset="-127"/>
              </a:rPr>
              <a:t>Спасибо за внимание!</a:t>
            </a:r>
            <a:endParaRPr lang="ru-RU" sz="6600" b="1" i="1" dirty="0">
              <a:solidFill>
                <a:srgbClr val="0000FF"/>
              </a:solidFill>
              <a:latin typeface="Constantia" pitchFamily="18" charset="0"/>
              <a:ea typeface="Batang" pitchFamily="18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  <a:t>Актуальна ли сегодня эта проблема?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ru-RU" sz="4500" b="1" dirty="0" smtClean="0">
                <a:solidFill>
                  <a:srgbClr val="663300"/>
                </a:solidFill>
                <a:cs typeface="Times New Roman" pitchFamily="18" charset="0"/>
              </a:rPr>
              <a:t>Актуальность как необходимость – очевидна.</a:t>
            </a:r>
          </a:p>
          <a:p>
            <a:pPr algn="just">
              <a:buNone/>
            </a:pPr>
            <a:r>
              <a:rPr lang="ru-RU" sz="4500" b="1" dirty="0" smtClean="0">
                <a:solidFill>
                  <a:srgbClr val="663300"/>
                </a:solidFill>
                <a:cs typeface="Times New Roman" pitchFamily="18" charset="0"/>
              </a:rPr>
              <a:t>   </a:t>
            </a:r>
          </a:p>
          <a:p>
            <a:pPr algn="just">
              <a:buNone/>
            </a:pPr>
            <a:r>
              <a:rPr lang="ru-RU" sz="3800" b="1" dirty="0" smtClean="0">
                <a:solidFill>
                  <a:srgbClr val="663300"/>
                </a:solidFill>
                <a:cs typeface="Times New Roman" pitchFamily="18" charset="0"/>
              </a:rPr>
              <a:t>      Актуальность проблемы заключается в том, что современные дети мало знают о родном городе, стране, особенностях народных традиций, часто равнодушны к близким людям. Поэтому главная задача – как можно раньше пробудить в детях любовь к родной земле, формировать у них такие черты характера, которые помогут стать достойным человеком и гражданином своей страны, воспитать любовь и уважение к родному дому, детскому саду, родной улице, любовь и уважение к армии, гордость за мужество воинов, развивать интерес к доступным ребенку явлениям общественной жизни</a:t>
            </a:r>
            <a:r>
              <a:rPr lang="ru-RU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  <a:t>Д. С. Лихачев писал: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                  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663300"/>
                </a:solidFill>
                <a:cs typeface="Times New Roman" pitchFamily="18" charset="0"/>
              </a:rPr>
              <a:t>      «Воспитание любви к родному краю, к родной культуре, к родному городу, к родной речи – задача первостепенной важности, и нет необходимости это доказывать. Но как воспитать эту любовь? Она начинается с малого- с любви к своей семье, к своему дому. Постепенно расширяясь, эта любовь к родному переходит в любовь к своему государству, к его истории, его прошлому и настоящему, а затем ко всему человечеству».</a:t>
            </a:r>
          </a:p>
          <a:p>
            <a:endParaRPr lang="ru-RU" dirty="0"/>
          </a:p>
        </p:txBody>
      </p:sp>
      <p:pic>
        <p:nvPicPr>
          <p:cNvPr id="7" name="Рисунок 6" descr="https://im0-tub-ru.yandex.net/i?id=1affc9bf72b20b3f9c204237446ad162-l&amp;ref=rim&amp;n=13&amp;w=864&amp;h=108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00042"/>
            <a:ext cx="22145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  <a:t>Работа над проектом проходит </a:t>
            </a:r>
            <a:b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  <a:t>в несколько этапов:</a:t>
            </a:r>
            <a:b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</a:br>
            <a:r>
              <a:rPr lang="ru-RU" sz="3600" dirty="0" smtClean="0">
                <a:solidFill>
                  <a:srgbClr val="0000FF"/>
                </a:solidFill>
              </a:rPr>
              <a:t> 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32500" lnSpcReduction="20000"/>
          </a:bodyPr>
          <a:lstStyle/>
          <a:p>
            <a:pPr algn="just">
              <a:buNone/>
            </a:pPr>
            <a:r>
              <a:rPr lang="ru-RU" sz="8600" b="1" dirty="0" smtClean="0">
                <a:solidFill>
                  <a:srgbClr val="663300"/>
                </a:solidFill>
                <a:cs typeface="Times New Roman" pitchFamily="18" charset="0"/>
              </a:rPr>
              <a:t> 1) постановка цели;</a:t>
            </a:r>
          </a:p>
          <a:p>
            <a:pPr algn="just">
              <a:buNone/>
            </a:pPr>
            <a:r>
              <a:rPr lang="ru-RU" sz="8600" b="1" dirty="0" smtClean="0">
                <a:solidFill>
                  <a:srgbClr val="663300"/>
                </a:solidFill>
                <a:cs typeface="Times New Roman" pitchFamily="18" charset="0"/>
              </a:rPr>
              <a:t>2) поиск формы реализации проекта;</a:t>
            </a:r>
          </a:p>
          <a:p>
            <a:pPr algn="just">
              <a:buNone/>
            </a:pPr>
            <a:r>
              <a:rPr lang="ru-RU" sz="8600" b="1" dirty="0" smtClean="0">
                <a:solidFill>
                  <a:srgbClr val="663300"/>
                </a:solidFill>
                <a:cs typeface="Times New Roman" pitchFamily="18" charset="0"/>
              </a:rPr>
              <a:t>3)разработка содержания всего учебно-воспитательного процесса на основе тематики проекта;</a:t>
            </a:r>
          </a:p>
          <a:p>
            <a:pPr algn="just">
              <a:buNone/>
            </a:pPr>
            <a:r>
              <a:rPr lang="ru-RU" sz="8600" b="1" dirty="0" smtClean="0">
                <a:solidFill>
                  <a:srgbClr val="663300"/>
                </a:solidFill>
                <a:cs typeface="Times New Roman" pitchFamily="18" charset="0"/>
              </a:rPr>
              <a:t>4) организация развивающей, познавательной, предметной среды;</a:t>
            </a:r>
          </a:p>
          <a:p>
            <a:pPr algn="just">
              <a:buNone/>
            </a:pPr>
            <a:r>
              <a:rPr lang="ru-RU" sz="8600" b="1" dirty="0" smtClean="0">
                <a:solidFill>
                  <a:srgbClr val="663300"/>
                </a:solidFill>
                <a:cs typeface="Times New Roman" pitchFamily="18" charset="0"/>
              </a:rPr>
              <a:t>5) определение  практической деятельности;</a:t>
            </a:r>
          </a:p>
          <a:p>
            <a:pPr algn="just">
              <a:buNone/>
            </a:pPr>
            <a:r>
              <a:rPr lang="ru-RU" sz="8600" b="1" dirty="0" smtClean="0">
                <a:solidFill>
                  <a:srgbClr val="663300"/>
                </a:solidFill>
                <a:cs typeface="Times New Roman" pitchFamily="18" charset="0"/>
              </a:rPr>
              <a:t>6) организация совместной (с педагогами, родителями и детьми) творческой, поисковой и практической деятельности;</a:t>
            </a:r>
          </a:p>
          <a:p>
            <a:pPr algn="just">
              <a:buNone/>
            </a:pPr>
            <a:r>
              <a:rPr lang="ru-RU" sz="8600" b="1" dirty="0" smtClean="0">
                <a:solidFill>
                  <a:srgbClr val="663300"/>
                </a:solidFill>
                <a:cs typeface="Times New Roman" pitchFamily="18" charset="0"/>
              </a:rPr>
              <a:t>7) коллективная реализация проекта, его демонстрация</a:t>
            </a:r>
            <a:r>
              <a:rPr lang="ru-RU" sz="8600" dirty="0" smtClean="0">
                <a:solidFill>
                  <a:srgbClr val="66330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4" descr="https://ovz17.ru/images/blog/hello_html_m406e16e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786322"/>
            <a:ext cx="3143240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cs typeface="Times New Roman" pitchFamily="18" charset="0"/>
              </a:rPr>
              <a:t>      </a:t>
            </a:r>
            <a:br>
              <a:rPr lang="ru-RU" sz="3600" b="1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cs typeface="Times New Roman" pitchFamily="18" charset="0"/>
              </a:rPr>
              <a:t>Проект</a:t>
            </a:r>
            <a: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00FF"/>
                </a:solidFill>
              </a:rPr>
              <a:t>«Давайте познакомимся» </a:t>
            </a:r>
            <a:br>
              <a:rPr lang="ru-RU" sz="3600" b="1" dirty="0" smtClean="0">
                <a:solidFill>
                  <a:srgbClr val="0000FF"/>
                </a:solidFill>
              </a:rPr>
            </a:b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6" name="Содержимое 5" descr="D:\Мои документы\2019-2020 учебный год\Фото 2019-2020\Проект Давайте познакомимсяа\20190911_100637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3214710" cy="469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D:\Мои документы\2019-2020 учебный год\Фото 2019-2020\Проект Давайте познакомимсяа\20190911_110240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357298"/>
            <a:ext cx="3071834" cy="476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День Знаний</a:t>
            </a:r>
            <a:br>
              <a:rPr lang="ru-RU" sz="3600" b="1" dirty="0" smtClean="0">
                <a:solidFill>
                  <a:srgbClr val="0000FF"/>
                </a:solidFill>
              </a:rPr>
            </a:br>
            <a:r>
              <a:rPr lang="ru-RU" sz="3600" b="1" dirty="0" smtClean="0">
                <a:solidFill>
                  <a:srgbClr val="0000FF"/>
                </a:solidFill>
              </a:rPr>
              <a:t>«Первая встреча»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D:\Мои документы\2020-2021 учебный год\Педсоветы\Фото  (2)\IMG-20190903-WA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143381"/>
            <a:ext cx="4143404" cy="2143140"/>
          </a:xfrm>
          <a:prstGeom prst="rect">
            <a:avLst/>
          </a:prstGeom>
          <a:noFill/>
        </p:spPr>
      </p:pic>
      <p:pic>
        <p:nvPicPr>
          <p:cNvPr id="6" name="Содержимое 5" descr="D:\Мои документы\2019-2020 учебный год\Фото 2019-2020\Проект Давайте познакомимсяа\20190902_173155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22415" y="2464205"/>
            <a:ext cx="4286280" cy="3072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Мои документы\2020-2021 учебный год\Педсоветы\Фото  (2)\IMG-20190903-WA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785926"/>
            <a:ext cx="4143404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cs typeface="Times New Roman" pitchFamily="18" charset="0"/>
              </a:rPr>
              <a:t>В рамках реализации проекта: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663300"/>
                </a:solidFill>
                <a:cs typeface="Times New Roman" pitchFamily="18" charset="0"/>
              </a:rPr>
              <a:t>Составление рассказов о своей семье </a:t>
            </a:r>
            <a:r>
              <a:rPr lang="ru-RU" sz="2800" b="1" dirty="0" smtClean="0">
                <a:solidFill>
                  <a:srgbClr val="663300"/>
                </a:solidFill>
                <a:cs typeface="Times New Roman" pitchFamily="18" charset="0"/>
              </a:rPr>
              <a:t>, </a:t>
            </a:r>
            <a:r>
              <a:rPr lang="ru-RU" sz="2800" b="1" dirty="0" smtClean="0">
                <a:solidFill>
                  <a:srgbClr val="663300"/>
                </a:solidFill>
                <a:cs typeface="Times New Roman" pitchFamily="18" charset="0"/>
              </a:rPr>
              <a:t>любимой  </a:t>
            </a:r>
            <a:r>
              <a:rPr lang="ru-RU" sz="2800" b="1" dirty="0" smtClean="0">
                <a:solidFill>
                  <a:srgbClr val="663300"/>
                </a:solidFill>
                <a:cs typeface="Times New Roman" pitchFamily="18" charset="0"/>
              </a:rPr>
              <a:t> игрушке, организация фотовыставок</a:t>
            </a:r>
            <a:r>
              <a:rPr lang="ru-RU" sz="2800" b="1" dirty="0" smtClean="0">
                <a:solidFill>
                  <a:srgbClr val="663300"/>
                </a:solidFill>
              </a:rPr>
              <a:t> </a:t>
            </a:r>
            <a:r>
              <a:rPr lang="ru-RU" sz="2800" b="1" dirty="0" smtClean="0">
                <a:solidFill>
                  <a:srgbClr val="663300"/>
                </a:solidFill>
              </a:rPr>
              <a:t>с помощью родителей</a:t>
            </a:r>
            <a:r>
              <a:rPr lang="ru-RU" sz="2800" b="1" dirty="0" smtClean="0">
                <a:solidFill>
                  <a:srgbClr val="663300"/>
                </a:solidFill>
                <a:cs typeface="Times New Roman" pitchFamily="18" charset="0"/>
              </a:rPr>
              <a:t>;</a:t>
            </a:r>
          </a:p>
          <a:p>
            <a:r>
              <a:rPr lang="ru-RU" sz="2800" b="1" dirty="0" smtClean="0">
                <a:solidFill>
                  <a:srgbClr val="663300"/>
                </a:solidFill>
              </a:rPr>
              <a:t>Проведение  анкетирования  родителей  «Успехи моего ребенка в 5 лет».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-</a:t>
            </a:r>
            <a:endParaRPr lang="ru-RU" dirty="0"/>
          </a:p>
        </p:txBody>
      </p:sp>
      <p:pic>
        <p:nvPicPr>
          <p:cNvPr id="4" name="Рисунок 3" descr="D:\Мои документы\2019-2020 учебный год\Фото 2019-2020\Проект Давайте познакомимсяа\20190911_1106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143380"/>
            <a:ext cx="342902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ои документы\2019-2020 учебный год\Фото 2019-2020\Проект Давайте познакомимсяа\20190912_1828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214818"/>
            <a:ext cx="3643306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2019-2020 учебный год\Фото 2019-2020\Проект Давайте познакомимсяа\20190911_1103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714752"/>
            <a:ext cx="164307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fs.znanio.ru/8c0997/b0/f5/3d081744a3ef19a8c865ff34af962eaf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  <a:t>Рисование «Моя семья»;</a:t>
            </a:r>
            <a:br>
              <a:rPr lang="ru-RU" sz="3600" b="1" dirty="0" smtClean="0">
                <a:solidFill>
                  <a:srgbClr val="0000FF"/>
                </a:solidFill>
                <a:cs typeface="Times New Roman" pitchFamily="18" charset="0"/>
              </a:rPr>
            </a:b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4" name="Содержимое 3" descr="D:\Мои документы\2020-2021 учебный год\Дети  Фото  20-21\IMG-20201020-WA002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929066"/>
            <a:ext cx="378621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Н Для през а (2)\20210211_0815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1442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Н Для през а (2)\20210211_0816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929066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esktop\Н Для през а (2)\20210211_0818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1214422"/>
            <a:ext cx="3786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325</Words>
  <Application>Microsoft Office PowerPoint</Application>
  <PresentationFormat>Экран (4:3)</PresentationFormat>
  <Paragraphs>63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Работа с родителями по воспитанию патриотических чувств у детей   (из опыта работы)</vt:lpstr>
      <vt:lpstr>                                    К.Д.Ушинский</vt:lpstr>
      <vt:lpstr>Актуальна ли сегодня эта проблема?</vt:lpstr>
      <vt:lpstr>                  Д. С. Лихачев писал:</vt:lpstr>
      <vt:lpstr> Работа над проектом проходит  в несколько этапов:  </vt:lpstr>
      <vt:lpstr>       Проект «Давайте познакомимся»  </vt:lpstr>
      <vt:lpstr>День Знаний «Первая встреча»</vt:lpstr>
      <vt:lpstr> В рамках реализации проекта:</vt:lpstr>
      <vt:lpstr> Рисование «Моя семья»; </vt:lpstr>
      <vt:lpstr>Коллаж  «Летний отдых всей семьей»</vt:lpstr>
      <vt:lpstr>Слайд 11</vt:lpstr>
      <vt:lpstr> Дети совместно с родителями создали рисунок«Генеалогическое древо»  </vt:lpstr>
      <vt:lpstr>Это  наша большая семья</vt:lpstr>
      <vt:lpstr>Познавательно-игровые  тренинги  «Мы вместе, мы рядом»</vt:lpstr>
      <vt:lpstr>«Совместный отдых-польза и счастье»</vt:lpstr>
      <vt:lpstr>Проект  «В дружбе народов единство России»</vt:lpstr>
      <vt:lpstr>Слайд 17</vt:lpstr>
      <vt:lpstr> </vt:lpstr>
      <vt:lpstr>Проект «Край родной  земля уральская»</vt:lpstr>
      <vt:lpstr>Мыслительные карты</vt:lpstr>
      <vt:lpstr>  Ежегодная Акция  «Каждой пичужке по кормушке»</vt:lpstr>
      <vt:lpstr>Проект «В гостях у сказов  дедушки Бажова»</vt:lpstr>
      <vt:lpstr>Экскурсия на шахту</vt:lpstr>
      <vt:lpstr>Проект «Хлеб - наше богатство»</vt:lpstr>
      <vt:lpstr>Стряпаем дома с мамами</vt:lpstr>
      <vt:lpstr>Акция «Галерея победы»</vt:lpstr>
      <vt:lpstr>Акция «Окна победы»</vt:lpstr>
      <vt:lpstr>Творческие работы детей к  празднику Победы в период самоизоляции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проектной деятельности в нравственно-патриотическом воспитании дошкольников.</dc:title>
  <dc:creator>Пользователь</dc:creator>
  <cp:lastModifiedBy>Пользователь</cp:lastModifiedBy>
  <cp:revision>165</cp:revision>
  <dcterms:created xsi:type="dcterms:W3CDTF">2021-02-09T04:48:33Z</dcterms:created>
  <dcterms:modified xsi:type="dcterms:W3CDTF">2021-02-23T13:37:21Z</dcterms:modified>
</cp:coreProperties>
</file>