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7" r:id="rId3"/>
    <p:sldId id="259" r:id="rId4"/>
    <p:sldId id="258" r:id="rId5"/>
    <p:sldId id="274" r:id="rId6"/>
    <p:sldId id="275" r:id="rId7"/>
    <p:sldId id="260" r:id="rId8"/>
    <p:sldId id="272" r:id="rId9"/>
    <p:sldId id="265" r:id="rId10"/>
    <p:sldId id="271" r:id="rId11"/>
    <p:sldId id="262" r:id="rId12"/>
    <p:sldId id="269" r:id="rId13"/>
    <p:sldId id="270" r:id="rId14"/>
    <p:sldId id="263" r:id="rId15"/>
    <p:sldId id="277" r:id="rId16"/>
    <p:sldId id="281" r:id="rId17"/>
    <p:sldId id="282" r:id="rId18"/>
    <p:sldId id="264" r:id="rId19"/>
    <p:sldId id="276" r:id="rId20"/>
    <p:sldId id="268" r:id="rId21"/>
    <p:sldId id="266" r:id="rId22"/>
    <p:sldId id="279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р с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1714488"/>
            <a:ext cx="5072098" cy="285752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2800" b="1" dirty="0" smtClean="0"/>
              <a:t>Тема:</a:t>
            </a:r>
            <a:br>
              <a:rPr lang="ru-RU" sz="2800" b="1" dirty="0" smtClean="0"/>
            </a:br>
            <a:r>
              <a:rPr lang="ru-RU" sz="2800" b="1" dirty="0" smtClean="0"/>
              <a:t>«Актуализация задач воспитательной работы в деятельности педагога»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429264"/>
            <a:ext cx="8572560" cy="121444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ru-RU" sz="2900" b="1" dirty="0" smtClean="0">
                <a:latin typeface="Batang" pitchFamily="18" charset="-127"/>
                <a:ea typeface="Batang" pitchFamily="18" charset="-127"/>
              </a:rPr>
              <a:t>Муниципальное автономное дошкольное образовательное учреждение </a:t>
            </a:r>
            <a:endParaRPr lang="en-US" sz="2900" b="1" dirty="0" smtClean="0">
              <a:latin typeface="Baskerville Old Face" pitchFamily="18" charset="0"/>
              <a:ea typeface="Batang" pitchFamily="18" charset="-127"/>
            </a:endParaRPr>
          </a:p>
          <a:p>
            <a:pPr algn="ctr">
              <a:buNone/>
            </a:pPr>
            <a:r>
              <a:rPr lang="ru-RU" sz="2900" b="1" dirty="0" smtClean="0">
                <a:latin typeface="Batang" pitchFamily="18" charset="-127"/>
                <a:ea typeface="Batang" pitchFamily="18" charset="-127"/>
              </a:rPr>
              <a:t>«</a:t>
            </a:r>
            <a:r>
              <a:rPr lang="ru-RU" sz="2900" b="1" dirty="0" smtClean="0">
                <a:latin typeface="Batang" pitchFamily="18" charset="-127"/>
                <a:ea typeface="Batang" pitchFamily="18" charset="-127"/>
              </a:rPr>
              <a:t>Детский сад комбинированного вида №51 «Родничок» </a:t>
            </a:r>
            <a:endParaRPr lang="en-US" sz="2900" b="1" dirty="0" smtClean="0">
              <a:latin typeface="Baskerville Old Face" pitchFamily="18" charset="0"/>
              <a:ea typeface="Batang" pitchFamily="18" charset="-127"/>
            </a:endParaRPr>
          </a:p>
          <a:p>
            <a:pPr algn="ctr">
              <a:buNone/>
            </a:pPr>
            <a:r>
              <a:rPr lang="ru-RU" sz="2900" b="1" dirty="0" smtClean="0">
                <a:latin typeface="Batang" pitchFamily="18" charset="-127"/>
                <a:ea typeface="Batang" pitchFamily="18" charset="-127"/>
              </a:rPr>
              <a:t>Малышевского </a:t>
            </a:r>
            <a:r>
              <a:rPr lang="ru-RU" sz="2900" b="1" dirty="0" smtClean="0">
                <a:latin typeface="Batang" pitchFamily="18" charset="-127"/>
                <a:ea typeface="Batang" pitchFamily="18" charset="-127"/>
              </a:rPr>
              <a:t>городского округа</a:t>
            </a:r>
          </a:p>
          <a:p>
            <a:pPr>
              <a:buNone/>
            </a:pPr>
            <a:endParaRPr lang="en-US" sz="2000" b="1" dirty="0" smtClean="0">
              <a:latin typeface="Baskerville Old Face" pitchFamily="18" charset="0"/>
            </a:endParaRPr>
          </a:p>
          <a:p>
            <a:pPr algn="ctr">
              <a:buNone/>
            </a:pPr>
            <a:r>
              <a:rPr lang="ru-RU" sz="2900" b="1" dirty="0" smtClean="0">
                <a:latin typeface="Batang" pitchFamily="18" charset="-127"/>
                <a:ea typeface="Batang" pitchFamily="18" charset="-127"/>
              </a:rPr>
              <a:t>Е-</a:t>
            </a:r>
            <a:r>
              <a:rPr lang="en-US" sz="2900" b="1" dirty="0" smtClean="0">
                <a:latin typeface="Baskerville Old Face" pitchFamily="18" charset="0"/>
                <a:ea typeface="Batang" pitchFamily="18" charset="-127"/>
              </a:rPr>
              <a:t>mail</a:t>
            </a:r>
            <a:r>
              <a:rPr lang="ru-RU" sz="2900" b="1" dirty="0" smtClean="0">
                <a:latin typeface="Batang" pitchFamily="18" charset="-127"/>
                <a:ea typeface="Batang" pitchFamily="18" charset="-127"/>
              </a:rPr>
              <a:t>:</a:t>
            </a:r>
            <a:r>
              <a:rPr lang="en-US" sz="2900" b="1" dirty="0" smtClean="0">
                <a:latin typeface="Baskerville Old Face" pitchFamily="18" charset="0"/>
                <a:ea typeface="Batang" pitchFamily="18" charset="-127"/>
              </a:rPr>
              <a:t>rodnichok51@yandeks.ru</a:t>
            </a:r>
            <a:endParaRPr lang="ru-RU" sz="2900" b="1" dirty="0" smtClean="0">
              <a:latin typeface="Batang" pitchFamily="18" charset="-127"/>
              <a:ea typeface="Batang" pitchFamily="18" charset="-127"/>
            </a:endParaRPr>
          </a:p>
          <a:p>
            <a:pPr algn="ctr">
              <a:buNone/>
            </a:pPr>
            <a:r>
              <a:rPr lang="ru-RU" sz="2900" b="1" dirty="0" smtClean="0">
                <a:latin typeface="Batang" pitchFamily="18" charset="-127"/>
                <a:ea typeface="Batang" pitchFamily="18" charset="-127"/>
              </a:rPr>
              <a:t>Сайт:</a:t>
            </a:r>
            <a:r>
              <a:rPr lang="en-US" sz="2900" b="1" dirty="0" smtClean="0">
                <a:latin typeface="Baskerville Old Face" pitchFamily="18" charset="0"/>
                <a:ea typeface="Batang" pitchFamily="18" charset="-127"/>
              </a:rPr>
              <a:t> </a:t>
            </a:r>
            <a:r>
              <a:rPr lang="en-US" sz="2900" b="1" dirty="0" smtClean="0">
                <a:latin typeface="Baskerville Old Face" pitchFamily="18" charset="0"/>
                <a:ea typeface="Batang" pitchFamily="18" charset="-127"/>
              </a:rPr>
              <a:t>rodnichok-51.tvoysadik.ru</a:t>
            </a:r>
            <a:endParaRPr lang="ru-RU" sz="2900" b="1" dirty="0" smtClean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F:\поход 2018 и путишествие сказок 2018\поход 2018\IMG_02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3985953" cy="2988425"/>
          </a:xfrm>
          <a:prstGeom prst="rect">
            <a:avLst/>
          </a:prstGeom>
          <a:noFill/>
        </p:spPr>
      </p:pic>
      <p:pic>
        <p:nvPicPr>
          <p:cNvPr id="5" name="Picture 4" descr="F:\лето и нептун 2018\IMG_0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571480"/>
            <a:ext cx="3936000" cy="2952000"/>
          </a:xfrm>
          <a:prstGeom prst="rect">
            <a:avLst/>
          </a:prstGeom>
          <a:noFill/>
        </p:spPr>
      </p:pic>
      <p:pic>
        <p:nvPicPr>
          <p:cNvPr id="26626" name="Picture 2" descr="F:\фото 3-я группа\DSCN54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714752"/>
            <a:ext cx="3888000" cy="2916000"/>
          </a:xfrm>
          <a:prstGeom prst="rect">
            <a:avLst/>
          </a:prstGeom>
          <a:noFill/>
        </p:spPr>
      </p:pic>
      <p:pic>
        <p:nvPicPr>
          <p:cNvPr id="7" name="Рисунок 6" descr="yourspeechru_296.jpg"/>
          <p:cNvPicPr>
            <a:picLocks noChangeAspect="1"/>
          </p:cNvPicPr>
          <p:nvPr/>
        </p:nvPicPr>
        <p:blipFill>
          <a:blip r:embed="rId5" cstate="print"/>
          <a:srcRect l="4730" t="15507" r="5693" b="15507"/>
          <a:stretch>
            <a:fillRect/>
          </a:stretch>
        </p:blipFill>
        <p:spPr>
          <a:xfrm>
            <a:off x="4357686" y="3929066"/>
            <a:ext cx="4442531" cy="248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785786" y="214290"/>
            <a:ext cx="7643866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Содержимое 6" descr="img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00760" y="3214662"/>
            <a:ext cx="2857519" cy="3643338"/>
          </a:xfrm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85720" y="-65656"/>
            <a:ext cx="9644130" cy="582287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Специфика детского труда заключается в следующем: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            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- ребенок не создает в своем труде общественно значимых материальных ценностей; в детском труде нет результата;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                                                   - дети не умеют самостоятельно ставить цель в труде, не могут осуществлять самостоятельно процесс планирования трудовой деятельности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                                   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4732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3286125"/>
            <a:ext cx="52864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ea typeface="Times New Roman" pitchFamily="18" charset="0"/>
              <a:cs typeface="Arial" pitchFamily="34" charset="0"/>
            </a:endParaRPr>
          </a:p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ea typeface="Times New Roman" pitchFamily="18" charset="0"/>
              <a:cs typeface="Arial" pitchFamily="34" charset="0"/>
            </a:endParaRPr>
          </a:p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ea typeface="Times New Roman" pitchFamily="18" charset="0"/>
              <a:cs typeface="Arial" pitchFamily="34" charset="0"/>
            </a:endParaRPr>
          </a:p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ea typeface="Times New Roman" pitchFamily="18" charset="0"/>
                <a:cs typeface="Arial" pitchFamily="34" charset="0"/>
              </a:rPr>
              <a:t>- труд детей дошкольного возраста носит ситуативный и необязательный характер;</a:t>
            </a:r>
            <a:endParaRPr lang="ru-RU" sz="2400" b="1" dirty="0" smtClean="0"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7786742" cy="100013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200" b="1" dirty="0" smtClean="0"/>
              <a:t>Трудовое воспитание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692bed42157e1522d396ca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120"/>
            <a:ext cx="9144000" cy="665988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642910" y="214290"/>
            <a:ext cx="7643866" cy="114300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71438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Виды детского труда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50072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• </a:t>
            </a:r>
            <a:r>
              <a:rPr lang="ru-RU" b="1" dirty="0" smtClean="0"/>
              <a:t>Самообслуживание (культурно-гигиенические навыки, навыки одевания/раздевания)</a:t>
            </a:r>
            <a:br>
              <a:rPr lang="ru-RU" b="1" dirty="0" smtClean="0"/>
            </a:br>
            <a:r>
              <a:rPr lang="ru-RU" b="1" dirty="0" smtClean="0"/>
              <a:t>• Хозяйственно-бытовой труд (дежурство по столовой, дежурство по подготовки к НОД, уборка игрушек после игр и своего рабочего места после НОД)</a:t>
            </a:r>
            <a:br>
              <a:rPr lang="ru-RU" b="1" dirty="0" smtClean="0"/>
            </a:br>
            <a:r>
              <a:rPr lang="ru-RU" b="1" dirty="0" smtClean="0"/>
              <a:t>• Труд в природе (уход за комнатными растениями, уход за цветами на клумбе, работа на опытном участке, уборка листвы/снега)</a:t>
            </a:r>
            <a:br>
              <a:rPr lang="ru-RU" b="1" dirty="0" smtClean="0"/>
            </a:br>
            <a:r>
              <a:rPr lang="ru-RU" b="1" dirty="0" smtClean="0"/>
              <a:t>• Ручной труд (поделки из различных материалов).</a:t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5602" name="Picture 2" descr="C:\Users\user\Desktop\КРУГЛЫЙ СТОЛ\труд Восп фото ГР 9\IMG_20160926_1115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302" r="17834"/>
          <a:stretch>
            <a:fillRect/>
          </a:stretch>
        </p:blipFill>
        <p:spPr bwMode="auto">
          <a:xfrm>
            <a:off x="142844" y="214290"/>
            <a:ext cx="3357586" cy="2592000"/>
          </a:xfrm>
          <a:prstGeom prst="rect">
            <a:avLst/>
          </a:prstGeom>
          <a:noFill/>
        </p:spPr>
      </p:pic>
      <p:pic>
        <p:nvPicPr>
          <p:cNvPr id="25603" name="Picture 3" descr="C:\Users\user\Desktop\КРУГЛЫЙ СТОЛ\труд Восп фото ГР 9\IMG_20171108_110249.jpg"/>
          <p:cNvPicPr>
            <a:picLocks noChangeAspect="1" noChangeArrowheads="1"/>
          </p:cNvPicPr>
          <p:nvPr/>
        </p:nvPicPr>
        <p:blipFill>
          <a:blip r:embed="rId3" cstate="print"/>
          <a:srcRect t="4562"/>
          <a:stretch>
            <a:fillRect/>
          </a:stretch>
        </p:blipFill>
        <p:spPr bwMode="auto">
          <a:xfrm>
            <a:off x="5072066" y="3000372"/>
            <a:ext cx="2500330" cy="3562876"/>
          </a:xfrm>
          <a:prstGeom prst="rect">
            <a:avLst/>
          </a:prstGeom>
          <a:noFill/>
        </p:spPr>
      </p:pic>
      <p:pic>
        <p:nvPicPr>
          <p:cNvPr id="25604" name="Picture 4" descr="C:\Users\user\Desktop\КРУГЛЫЙ СТОЛ\труд Восп фото ГР 9\IMG_20180820_151750.jpg"/>
          <p:cNvPicPr>
            <a:picLocks noChangeAspect="1" noChangeArrowheads="1"/>
          </p:cNvPicPr>
          <p:nvPr/>
        </p:nvPicPr>
        <p:blipFill>
          <a:blip r:embed="rId4" cstate="print"/>
          <a:srcRect t="10416" b="16667"/>
          <a:stretch>
            <a:fillRect/>
          </a:stretch>
        </p:blipFill>
        <p:spPr bwMode="auto">
          <a:xfrm>
            <a:off x="500034" y="3071810"/>
            <a:ext cx="3443647" cy="3348000"/>
          </a:xfrm>
          <a:prstGeom prst="rect">
            <a:avLst/>
          </a:prstGeom>
          <a:noFill/>
        </p:spPr>
      </p:pic>
      <p:pic>
        <p:nvPicPr>
          <p:cNvPr id="25605" name="Picture 5" descr="C:\Users\user\Desktop\КРУГЛЫЙ СТОЛ\труд Восп фото ГР 9\IMG_20180208_1134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14290"/>
            <a:ext cx="3504000" cy="262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501630770-1024x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85828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285992"/>
            <a:ext cx="7286676" cy="121444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200" b="1" dirty="0" smtClean="0"/>
              <a:t>Семейное воспитания и его педагогическое сопровождение</a:t>
            </a:r>
            <a:endParaRPr lang="ru-RU" sz="32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00100" y="3786190"/>
            <a:ext cx="7072362" cy="23399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      </a:t>
            </a:r>
            <a:r>
              <a:rPr lang="ru-RU" sz="3600" b="1" dirty="0" smtClean="0"/>
              <a:t>Только в семье ребёнок может жить полноценной жизнью, а в хорошей семье – быть счастливым.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G:\фото - 13-14 годы дети\фото 13-14 годы\DCIM\100SSCAM\S730148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7" y="214290"/>
            <a:ext cx="3564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100OLYMP\P5060087.JPG"/>
          <p:cNvPicPr/>
          <p:nvPr/>
        </p:nvPicPr>
        <p:blipFill>
          <a:blip r:embed="rId3" cstate="print"/>
          <a:srcRect r="15125" b="6730"/>
          <a:stretch>
            <a:fillRect/>
          </a:stretch>
        </p:blipFill>
        <p:spPr bwMode="auto">
          <a:xfrm>
            <a:off x="4643438" y="285728"/>
            <a:ext cx="324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G:\2015-10-01\P9250190.JPG"/>
          <p:cNvPicPr/>
          <p:nvPr/>
        </p:nvPicPr>
        <p:blipFill>
          <a:blip r:embed="rId4" cstate="print"/>
          <a:srcRect t="17628" r="7903"/>
          <a:stretch>
            <a:fillRect/>
          </a:stretch>
        </p:blipFill>
        <p:spPr bwMode="auto">
          <a:xfrm>
            <a:off x="500034" y="3214686"/>
            <a:ext cx="324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G:\122___04\IMG_005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286124"/>
            <a:ext cx="324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0_00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214290"/>
            <a:ext cx="2592000" cy="3456000"/>
          </a:xfrm>
        </p:spPr>
      </p:pic>
      <p:pic>
        <p:nvPicPr>
          <p:cNvPr id="5" name="Рисунок 4" descr="e339366456bc19f37d048879826394d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3618000"/>
            <a:ext cx="4322198" cy="3240000"/>
          </a:xfrm>
          <a:prstGeom prst="rect">
            <a:avLst/>
          </a:prstGeom>
        </p:spPr>
      </p:pic>
      <p:pic>
        <p:nvPicPr>
          <p:cNvPr id="6" name="Рисунок 5" descr="5-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3714752"/>
            <a:ext cx="3840000" cy="2880000"/>
          </a:xfrm>
          <a:prstGeom prst="rect">
            <a:avLst/>
          </a:prstGeom>
        </p:spPr>
      </p:pic>
      <p:pic>
        <p:nvPicPr>
          <p:cNvPr id="7" name="Рисунок 6" descr="image.jpg"/>
          <p:cNvPicPr>
            <a:picLocks noChangeAspect="1"/>
          </p:cNvPicPr>
          <p:nvPr/>
        </p:nvPicPr>
        <p:blipFill>
          <a:blip r:embed="rId5"/>
          <a:srcRect l="6250" r="21875" b="13583"/>
          <a:stretch>
            <a:fillRect/>
          </a:stretch>
        </p:blipFill>
        <p:spPr>
          <a:xfrm>
            <a:off x="3857620" y="428604"/>
            <a:ext cx="3646880" cy="291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etsad-348519-146913504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4322125" cy="3240000"/>
          </a:xfrm>
        </p:spPr>
      </p:pic>
      <p:pic>
        <p:nvPicPr>
          <p:cNvPr id="1026" name="Picture 2" descr="F:\спас 2018\IMG_0007.JPG"/>
          <p:cNvPicPr>
            <a:picLocks noChangeAspect="1" noChangeArrowheads="1"/>
          </p:cNvPicPr>
          <p:nvPr/>
        </p:nvPicPr>
        <p:blipFill>
          <a:blip r:embed="rId3" cstate="print"/>
          <a:srcRect l="11111" t="10416" b="10416"/>
          <a:stretch>
            <a:fillRect/>
          </a:stretch>
        </p:blipFill>
        <p:spPr bwMode="auto">
          <a:xfrm>
            <a:off x="5072066" y="1285860"/>
            <a:ext cx="3213447" cy="3816000"/>
          </a:xfrm>
          <a:prstGeom prst="rect">
            <a:avLst/>
          </a:prstGeom>
          <a:noFill/>
        </p:spPr>
      </p:pic>
      <p:pic>
        <p:nvPicPr>
          <p:cNvPr id="1027" name="Picture 3" descr="F:\спас 2018\IMG_0009.JPG"/>
          <p:cNvPicPr>
            <a:picLocks noChangeAspect="1" noChangeArrowheads="1"/>
          </p:cNvPicPr>
          <p:nvPr/>
        </p:nvPicPr>
        <p:blipFill>
          <a:blip r:embed="rId4" cstate="print"/>
          <a:srcRect l="16666" t="5208" b="14583"/>
          <a:stretch>
            <a:fillRect/>
          </a:stretch>
        </p:blipFill>
        <p:spPr bwMode="auto">
          <a:xfrm>
            <a:off x="2143108" y="3618000"/>
            <a:ext cx="2524654" cy="32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428604"/>
            <a:ext cx="7286676" cy="785818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596" y="142852"/>
            <a:ext cx="8286808" cy="135732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Гражданско</a:t>
            </a:r>
            <a:r>
              <a:rPr lang="ru-RU" sz="3200" b="1" dirty="0" smtClean="0">
                <a:solidFill>
                  <a:schemeClr val="tx1"/>
                </a:solidFill>
              </a:rPr>
              <a:t> – патриотическое воспитание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       </a:t>
            </a:r>
            <a:r>
              <a:rPr lang="ru-RU" sz="2400" b="1" dirty="0" smtClean="0"/>
              <a:t>Патриотическое воспитание –основа формирования будущего гражданина.</a:t>
            </a:r>
          </a:p>
          <a:p>
            <a:pPr>
              <a:buNone/>
            </a:pPr>
            <a:r>
              <a:rPr lang="ru-RU" sz="2400" b="1" dirty="0" smtClean="0"/>
              <a:t>       </a:t>
            </a:r>
            <a:r>
              <a:rPr lang="ru-RU" sz="2400" b="1" i="1" dirty="0" smtClean="0"/>
              <a:t>Основные задачи определены ФГОС ДО:</a:t>
            </a:r>
          </a:p>
          <a:p>
            <a:pPr>
              <a:buNone/>
            </a:pPr>
            <a:r>
              <a:rPr lang="ru-RU" sz="2400" b="1" dirty="0" smtClean="0"/>
              <a:t>       -формирование любви к родному краю , наследию своего народа</a:t>
            </a:r>
          </a:p>
          <a:p>
            <a:pPr>
              <a:buNone/>
            </a:pPr>
            <a:r>
              <a:rPr lang="ru-RU" sz="2400" b="1" dirty="0" smtClean="0"/>
              <a:t>       - воспитание уважения к своим национальным особенностям</a:t>
            </a:r>
          </a:p>
          <a:p>
            <a:pPr>
              <a:buNone/>
            </a:pPr>
            <a:r>
              <a:rPr lang="ru-RU" sz="2400" b="1" dirty="0" smtClean="0"/>
              <a:t>       - толерантное отношение к представителям других национальностей</a:t>
            </a:r>
          </a:p>
          <a:p>
            <a:pPr>
              <a:buNone/>
            </a:pPr>
            <a:r>
              <a:rPr lang="ru-RU" sz="2400" b="1" dirty="0" smtClean="0"/>
              <a:t>       - формирование духовно нравственных отношений</a:t>
            </a:r>
            <a:r>
              <a:rPr lang="ru-RU" sz="2400" dirty="0" smtClean="0"/>
              <a:t>. 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:\Ольга\Новая папка\Фото наши дети\Фотографии детей(8)\20180412_102706.jpg"/>
          <p:cNvPicPr>
            <a:picLocks noGrp="1"/>
          </p:cNvPicPr>
          <p:nvPr>
            <p:ph idx="1"/>
          </p:nvPr>
        </p:nvPicPr>
        <p:blipFill>
          <a:blip r:embed="rId2" cstate="print"/>
          <a:srcRect l="4811" r="8589"/>
          <a:stretch>
            <a:fillRect/>
          </a:stretch>
        </p:blipFill>
        <p:spPr bwMode="auto">
          <a:xfrm>
            <a:off x="214282" y="214290"/>
            <a:ext cx="485775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0009-006-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500438"/>
            <a:ext cx="3838120" cy="2880000"/>
          </a:xfrm>
          <a:prstGeom prst="rect">
            <a:avLst/>
          </a:prstGeom>
        </p:spPr>
      </p:pic>
      <p:pic>
        <p:nvPicPr>
          <p:cNvPr id="8" name="Рисунок 7" descr="patrioticheskoe-vospitanie.jpg"/>
          <p:cNvPicPr>
            <a:picLocks noChangeAspect="1"/>
          </p:cNvPicPr>
          <p:nvPr/>
        </p:nvPicPr>
        <p:blipFill>
          <a:blip r:embed="rId4" cstate="print"/>
          <a:srcRect r="10951"/>
          <a:stretch>
            <a:fillRect/>
          </a:stretch>
        </p:blipFill>
        <p:spPr>
          <a:xfrm>
            <a:off x="4500562" y="3714752"/>
            <a:ext cx="4176000" cy="2635246"/>
          </a:xfrm>
          <a:prstGeom prst="rect">
            <a:avLst/>
          </a:prstGeom>
        </p:spPr>
      </p:pic>
      <p:pic>
        <p:nvPicPr>
          <p:cNvPr id="9" name="Рисунок 8" descr="IMG_981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4" y="571480"/>
            <a:ext cx="3782348" cy="25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n>
                  <a:solidFill>
                    <a:schemeClr val="tx1"/>
                  </a:solidFill>
                </a:ln>
              </a:rPr>
              <a:t>Основные нормативные документы по развитию воспитания являются:</a:t>
            </a:r>
            <a:endParaRPr lang="ru-RU" sz="32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600200"/>
            <a:ext cx="7472386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000" dirty="0" smtClean="0"/>
              <a:t>-     </a:t>
            </a:r>
            <a:r>
              <a:rPr lang="ru-RU" sz="2400" b="1" dirty="0" smtClean="0"/>
              <a:t>Федеральный закон  « Об образовании в Российской Федерации»  от 29.12.2012г. № 273-ФЗ,</a:t>
            </a:r>
          </a:p>
          <a:p>
            <a:pPr>
              <a:buFontTx/>
              <a:buChar char="-"/>
            </a:pPr>
            <a:r>
              <a:rPr lang="ru-RU" sz="2400" b="1" dirty="0" smtClean="0"/>
              <a:t>Стратегия развития воспитания в Российской Федерации на период до 2025года,принятая распоряжением Правительства РФ от 29 мая 2015года № 996-р, </a:t>
            </a:r>
          </a:p>
          <a:p>
            <a:pPr>
              <a:buFontTx/>
              <a:buChar char="-"/>
            </a:pPr>
            <a:r>
              <a:rPr lang="ru-RU" sz="2400" b="1" dirty="0" smtClean="0"/>
              <a:t>Стратегия развития 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</a:rPr>
              <a:t>воспитания</a:t>
            </a:r>
            <a:r>
              <a:rPr lang="ru-RU" sz="2400" dirty="0" smtClean="0"/>
              <a:t> </a:t>
            </a:r>
            <a:r>
              <a:rPr lang="ru-RU" sz="2400" b="1" dirty="0" smtClean="0"/>
              <a:t>в Свердловской области на период до 2025года,</a:t>
            </a:r>
          </a:p>
          <a:p>
            <a:pPr>
              <a:buFontTx/>
              <a:buChar char="-"/>
            </a:pPr>
            <a:r>
              <a:rPr lang="ru-RU" sz="2400" b="1" dirty="0" smtClean="0"/>
              <a:t>-Стратегия развития Свердловской области на период до 2030 года,</a:t>
            </a:r>
          </a:p>
          <a:p>
            <a:pPr>
              <a:buFontTx/>
              <a:buChar char="-"/>
            </a:pPr>
            <a:r>
              <a:rPr lang="ru-RU" sz="2400" b="1" dirty="0" smtClean="0"/>
              <a:t>принятый в декабре 2017 года Правительством Свердловской области.</a:t>
            </a:r>
          </a:p>
          <a:p>
            <a:pPr>
              <a:buFontTx/>
              <a:buChar char="-"/>
            </a:pPr>
            <a:r>
              <a:rPr lang="ru-RU" sz="2400" b="1" dirty="0" smtClean="0"/>
              <a:t>Стратегия определяет воспитание , как составную часть процесса социализации.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Актуальные задачи, стоящие перед педагогом: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285860"/>
            <a:ext cx="7400948" cy="484030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Педагог должен работать с другими педагогами в атмосфере взаимопонимания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Обеспечить сотрудничество с родителями по направлениям: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 «педагог + родитель», « педагог + ребёнок + родитель»,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« ребёнок + родитель»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Педагог должен непрерывно заниматься самообразованием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57422" y="1285860"/>
            <a:ext cx="6643734" cy="4840303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Все задачи учебно-воспитательного процесса в практической </a:t>
            </a:r>
          </a:p>
          <a:p>
            <a:pPr>
              <a:buNone/>
            </a:pPr>
            <a:r>
              <a:rPr lang="ru-RU" sz="2800" b="1" dirty="0" smtClean="0"/>
              <a:t>деятельности находятся в единстве и взаимосвязи , органически  дополняя друг друга.</a:t>
            </a:r>
          </a:p>
          <a:p>
            <a:r>
              <a:rPr lang="ru-RU" sz="2800" b="1" dirty="0" smtClean="0"/>
              <a:t>Решение этих задач в дошкольном образовательном  учреждении направлено на достижение цели воспитания – </a:t>
            </a:r>
            <a:r>
              <a:rPr lang="ru-RU" sz="2800" b="1" i="1" dirty="0" smtClean="0"/>
              <a:t>разносторонне развитие личности.</a:t>
            </a:r>
            <a:endParaRPr lang="ru-RU" sz="2800" b="1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74638"/>
            <a:ext cx="7429552" cy="1143000"/>
          </a:xfrm>
          <a:prstGeom prst="roundRect">
            <a:avLst/>
          </a:prstGeo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800" b="1" dirty="0" smtClean="0"/>
              <a:t>Итогом круглого стола стало понимание, что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3282601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5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Направлениями развития системы воспитания являются: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600200"/>
            <a:ext cx="7472386" cy="4525963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ru-RU" sz="2400" b="1" dirty="0" smtClean="0"/>
              <a:t>гражданско-патриотическое воспитание;</a:t>
            </a:r>
          </a:p>
          <a:p>
            <a:pPr>
              <a:buFontTx/>
              <a:buChar char="-"/>
            </a:pPr>
            <a:r>
              <a:rPr lang="ru-RU" sz="2400" b="1" dirty="0" smtClean="0"/>
              <a:t>формирование культуры здоровья;</a:t>
            </a:r>
          </a:p>
          <a:p>
            <a:pPr>
              <a:buFontTx/>
              <a:buChar char="-"/>
            </a:pPr>
            <a:r>
              <a:rPr lang="ru-RU" sz="2400" b="1" dirty="0" smtClean="0"/>
              <a:t>трудовое воспитание;</a:t>
            </a:r>
          </a:p>
          <a:p>
            <a:pPr>
              <a:buFontTx/>
              <a:buChar char="-"/>
            </a:pPr>
            <a:r>
              <a:rPr lang="ru-RU" sz="2400" b="1" dirty="0" smtClean="0"/>
              <a:t>эстетическое воспитание;</a:t>
            </a:r>
          </a:p>
          <a:p>
            <a:pPr>
              <a:buFontTx/>
              <a:buChar char="-"/>
            </a:pPr>
            <a:r>
              <a:rPr lang="ru-RU" sz="2400" b="1" dirty="0" smtClean="0"/>
              <a:t>-приобщение детей к наследию малой и большой родины;</a:t>
            </a:r>
          </a:p>
          <a:p>
            <a:pPr>
              <a:buFontTx/>
              <a:buChar char="-"/>
            </a:pPr>
            <a:r>
              <a:rPr lang="ru-RU" sz="2400" b="1" dirty="0" smtClean="0"/>
              <a:t>Семейное воспитание и его педагогическое сопровождение;</a:t>
            </a:r>
          </a:p>
          <a:p>
            <a:pPr>
              <a:buFontTx/>
              <a:buChar char="-"/>
            </a:pPr>
            <a:r>
              <a:rPr lang="ru-RU" sz="2400" b="1" dirty="0" smtClean="0"/>
              <a:t>расширение информационных ресурсов субъектов и организаций , занимающихся реализацией программ воспитания.</a:t>
            </a:r>
          </a:p>
          <a:p>
            <a:pPr>
              <a:buFontTx/>
              <a:buChar char="-"/>
            </a:pPr>
            <a:endParaRPr lang="ru-RU" sz="2400" dirty="0" smtClean="0"/>
          </a:p>
          <a:p>
            <a:pPr>
              <a:buFontTx/>
              <a:buChar char="-"/>
            </a:pPr>
            <a:endParaRPr lang="ru-RU" sz="2000" dirty="0" smtClean="0"/>
          </a:p>
          <a:p>
            <a:pPr>
              <a:buFontTx/>
              <a:buChar char="-"/>
            </a:pPr>
            <a:endParaRPr lang="ru-RU" sz="2000" dirty="0" smtClean="0"/>
          </a:p>
          <a:p>
            <a:pPr>
              <a:buFontTx/>
              <a:buChar char="-"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3643314"/>
            <a:ext cx="7400948" cy="2928958"/>
          </a:xfrm>
        </p:spPr>
        <p:txBody>
          <a:bodyPr>
            <a:normAutofit/>
          </a:bodyPr>
          <a:lstStyle/>
          <a:p>
            <a:endParaRPr lang="ru-RU" sz="2000" dirty="0" smtClean="0"/>
          </a:p>
          <a:p>
            <a:pPr>
              <a:buNone/>
            </a:pPr>
            <a:r>
              <a:rPr lang="ru-RU" sz="2400" b="1" i="1" dirty="0" smtClean="0"/>
              <a:t>Целью воспитательной системы </a:t>
            </a:r>
            <a:r>
              <a:rPr lang="ru-RU" sz="2400" b="1" dirty="0" smtClean="0"/>
              <a:t>является:</a:t>
            </a:r>
          </a:p>
          <a:p>
            <a:pPr>
              <a:buNone/>
            </a:pPr>
            <a:r>
              <a:rPr lang="ru-RU" sz="2400" b="1" dirty="0" smtClean="0"/>
              <a:t>воспитание счастливого, успешного, </a:t>
            </a:r>
          </a:p>
          <a:p>
            <a:pPr>
              <a:buNone/>
            </a:pPr>
            <a:r>
              <a:rPr lang="ru-RU" sz="2400" b="1" dirty="0" smtClean="0"/>
              <a:t>социально- адаптированного ребёнка с</a:t>
            </a:r>
          </a:p>
          <a:p>
            <a:pPr>
              <a:buNone/>
            </a:pPr>
            <a:r>
              <a:rPr lang="ru-RU" sz="2400" b="1" dirty="0" smtClean="0"/>
              <a:t> устойчивой мотивацией и сформированной </a:t>
            </a:r>
          </a:p>
          <a:p>
            <a:pPr>
              <a:buNone/>
            </a:pPr>
            <a:r>
              <a:rPr lang="ru-RU" sz="2400" b="1" dirty="0" smtClean="0"/>
              <a:t>гражданской позицией</a:t>
            </a:r>
            <a:endParaRPr lang="ru-RU" sz="24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3011486"/>
          </a:xfrm>
        </p:spPr>
        <p:txBody>
          <a:bodyPr>
            <a:noAutofit/>
          </a:bodyPr>
          <a:lstStyle/>
          <a:p>
            <a:pPr algn="l"/>
            <a:r>
              <a:rPr lang="ru-RU" sz="2400" b="1" i="1" dirty="0" smtClean="0"/>
              <a:t>Целью образовательного процесса</a:t>
            </a:r>
            <a:r>
              <a:rPr lang="ru-RU" sz="2400" dirty="0" smtClean="0"/>
              <a:t>: </a:t>
            </a:r>
            <a:br>
              <a:rPr lang="ru-RU" sz="2400" dirty="0" smtClean="0"/>
            </a:br>
            <a:r>
              <a:rPr lang="ru-RU" sz="2400" b="1" dirty="0" smtClean="0"/>
              <a:t>Является достижение высот в психическом и физическом развитии, полное раскрытие творческого потенциала , природных способностей воспитанников и воспитателей в их взаимосвязи , создание доброжелательной творческой атмосферы , где учитывались бы интересы и желания ребёнка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27442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17"/>
            <a:ext cx="9144000" cy="68557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7929618" cy="1143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Приобщение  детей к культурному наследию малой и большой родины</a:t>
            </a:r>
            <a:endParaRPr lang="ru-RU" sz="32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 </a:t>
            </a:r>
            <a:r>
              <a:rPr lang="ru-RU" sz="2400" b="1" dirty="0" smtClean="0"/>
              <a:t>Уделяем большое значение приобщению детей к культурному наследию малой и большой родины  . Не может быть настоящего человека без любви к родному краю. Приобщение к родным местам строится на общении родителей, детей и педагогов. В качестве основных задач по данному направлению выступают: формирование у детей представлений о жизни родного посёлка, воспитание отзывчивости к происходящим событиям  , обеспечение взаимодействия с социумом , ориентация на эмоциональное познание прошлого и настоящего малой  и большой Родины.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11.10.2016 Прогулка в лес\IMG_06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20758"/>
          <a:stretch>
            <a:fillRect/>
          </a:stretch>
        </p:blipFill>
        <p:spPr bwMode="auto">
          <a:xfrm>
            <a:off x="214282" y="142852"/>
            <a:ext cx="3556973" cy="2520000"/>
          </a:xfrm>
          <a:prstGeom prst="rect">
            <a:avLst/>
          </a:prstGeom>
          <a:noFill/>
        </p:spPr>
      </p:pic>
      <p:pic>
        <p:nvPicPr>
          <p:cNvPr id="1027" name="Picture 3" descr="C:\Users\user\Desktop\11.10.2016 Прогулка в лес\IMG_0621.JPG"/>
          <p:cNvPicPr>
            <a:picLocks noChangeAspect="1" noChangeArrowheads="1"/>
          </p:cNvPicPr>
          <p:nvPr/>
        </p:nvPicPr>
        <p:blipFill>
          <a:blip r:embed="rId3" cstate="print"/>
          <a:srcRect l="7031" r="7031"/>
          <a:stretch>
            <a:fillRect/>
          </a:stretch>
        </p:blipFill>
        <p:spPr bwMode="auto">
          <a:xfrm>
            <a:off x="4357686" y="785794"/>
            <a:ext cx="3857532" cy="2520000"/>
          </a:xfrm>
          <a:prstGeom prst="rect">
            <a:avLst/>
          </a:prstGeom>
          <a:noFill/>
        </p:spPr>
      </p:pic>
      <p:pic>
        <p:nvPicPr>
          <p:cNvPr id="1028" name="Picture 4" descr="C:\Users\user\Desktop\11.10.2016 Прогулка в лес\IMG_0626.JPG"/>
          <p:cNvPicPr>
            <a:picLocks noChangeAspect="1" noChangeArrowheads="1"/>
          </p:cNvPicPr>
          <p:nvPr/>
        </p:nvPicPr>
        <p:blipFill>
          <a:blip r:embed="rId4" cstate="print"/>
          <a:srcRect t="19385" r="11607"/>
          <a:stretch>
            <a:fillRect/>
          </a:stretch>
        </p:blipFill>
        <p:spPr bwMode="auto">
          <a:xfrm>
            <a:off x="357158" y="3643314"/>
            <a:ext cx="4306576" cy="2520000"/>
          </a:xfrm>
          <a:prstGeom prst="rect">
            <a:avLst/>
          </a:prstGeom>
          <a:noFill/>
        </p:spPr>
      </p:pic>
      <p:pic>
        <p:nvPicPr>
          <p:cNvPr id="1029" name="Picture 5" descr="C:\Users\user\Desktop\11.10.2016 Прогулка в лес\IMG_0631.JPG"/>
          <p:cNvPicPr>
            <a:picLocks noChangeAspect="1" noChangeArrowheads="1"/>
          </p:cNvPicPr>
          <p:nvPr/>
        </p:nvPicPr>
        <p:blipFill>
          <a:blip r:embed="rId5" cstate="print"/>
          <a:srcRect l="12500" r="10937"/>
          <a:stretch>
            <a:fillRect/>
          </a:stretch>
        </p:blipFill>
        <p:spPr bwMode="auto">
          <a:xfrm>
            <a:off x="5214942" y="4000504"/>
            <a:ext cx="3436726" cy="25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rainbow-backgrounds-for-powerpoint-i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428604"/>
            <a:ext cx="6429420" cy="642942"/>
          </a:xfrm>
        </p:spPr>
        <p:txBody>
          <a:bodyPr>
            <a:normAutofit/>
          </a:bodyPr>
          <a:lstStyle/>
          <a:p>
            <a:endParaRPr lang="ru-RU" sz="3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00166" y="357166"/>
            <a:ext cx="6429420" cy="9286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Эстетическое воспитание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  </a:t>
            </a:r>
            <a:r>
              <a:rPr lang="ru-RU" sz="2400" b="1" dirty="0" smtClean="0"/>
              <a:t>Целенаправленный процесс воздействия на личность ребёнка с целью развития  у него способностей видеть красоту окружающего мира.</a:t>
            </a:r>
          </a:p>
          <a:p>
            <a:endParaRPr lang="ru-RU" sz="2400" b="1" dirty="0" smtClean="0"/>
          </a:p>
          <a:p>
            <a:pPr>
              <a:buNone/>
            </a:pPr>
            <a:r>
              <a:rPr lang="ru-RU" sz="2400" b="1" dirty="0" smtClean="0"/>
              <a:t>     Основными задачами, стоящими перед педагогом , по эстетическому воспитанию детей являются:</a:t>
            </a:r>
          </a:p>
          <a:p>
            <a:pPr>
              <a:buNone/>
            </a:pPr>
            <a:r>
              <a:rPr lang="ru-RU" sz="2400" b="1" dirty="0" smtClean="0"/>
              <a:t>       - развитие эстетических чувств и представлений детей,</a:t>
            </a:r>
          </a:p>
          <a:p>
            <a:pPr>
              <a:buNone/>
            </a:pPr>
            <a:r>
              <a:rPr lang="ru-RU" sz="2400" b="1" dirty="0" smtClean="0"/>
              <a:t>       - развитие художественно – творческих способностей,</a:t>
            </a:r>
          </a:p>
          <a:p>
            <a:pPr>
              <a:buNone/>
            </a:pPr>
            <a:r>
              <a:rPr lang="ru-RU" sz="2400" b="1" dirty="0" smtClean="0"/>
              <a:t>       - формирование эстетического вкуса.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Ольги Анатольевны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783" r="15337"/>
          <a:stretch>
            <a:fillRect/>
          </a:stretch>
        </p:blipFill>
        <p:spPr bwMode="auto">
          <a:xfrm>
            <a:off x="357158" y="214290"/>
            <a:ext cx="3062745" cy="2520000"/>
          </a:xfrm>
          <a:prstGeom prst="rect">
            <a:avLst/>
          </a:prstGeom>
          <a:noFill/>
        </p:spPr>
      </p:pic>
      <p:pic>
        <p:nvPicPr>
          <p:cNvPr id="1027" name="Picture 3" descr="F:\Ольги Анатольевны\3.jpg"/>
          <p:cNvPicPr>
            <a:picLocks noChangeAspect="1" noChangeArrowheads="1"/>
          </p:cNvPicPr>
          <p:nvPr/>
        </p:nvPicPr>
        <p:blipFill>
          <a:blip r:embed="rId3" cstate="print"/>
          <a:srcRect l="7812" t="17448" r="21875"/>
          <a:stretch>
            <a:fillRect/>
          </a:stretch>
        </p:blipFill>
        <p:spPr bwMode="auto">
          <a:xfrm>
            <a:off x="4000496" y="857232"/>
            <a:ext cx="3577315" cy="2520000"/>
          </a:xfrm>
          <a:prstGeom prst="rect">
            <a:avLst/>
          </a:prstGeom>
          <a:noFill/>
        </p:spPr>
      </p:pic>
      <p:pic>
        <p:nvPicPr>
          <p:cNvPr id="1028" name="Picture 4" descr="F:\Ольги Анатольевны\6.jpg"/>
          <p:cNvPicPr>
            <a:picLocks noChangeAspect="1" noChangeArrowheads="1"/>
          </p:cNvPicPr>
          <p:nvPr/>
        </p:nvPicPr>
        <p:blipFill>
          <a:blip r:embed="rId4" cstate="print"/>
          <a:srcRect l="16406" t="5555" r="16406"/>
          <a:stretch>
            <a:fillRect/>
          </a:stretch>
        </p:blipFill>
        <p:spPr bwMode="auto">
          <a:xfrm>
            <a:off x="428596" y="3429000"/>
            <a:ext cx="3187065" cy="2520000"/>
          </a:xfrm>
          <a:prstGeom prst="rect">
            <a:avLst/>
          </a:prstGeom>
          <a:noFill/>
        </p:spPr>
      </p:pic>
      <p:pic>
        <p:nvPicPr>
          <p:cNvPr id="1029" name="Picture 5" descr="F:\Ольги Анатольевны\5.jpg"/>
          <p:cNvPicPr>
            <a:picLocks noChangeAspect="1" noChangeArrowheads="1"/>
          </p:cNvPicPr>
          <p:nvPr/>
        </p:nvPicPr>
        <p:blipFill>
          <a:blip r:embed="rId5" cstate="print"/>
          <a:srcRect l="6250" t="3125" r="10156" b="16146"/>
          <a:stretch>
            <a:fillRect/>
          </a:stretch>
        </p:blipFill>
        <p:spPr bwMode="auto">
          <a:xfrm>
            <a:off x="4000496" y="3929066"/>
            <a:ext cx="4349034" cy="25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Simple-Powerpoint-Background-Wallpaper-HD-072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34" y="0"/>
            <a:ext cx="8215370" cy="100010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Коллектив нашего детского сада уделяет большое внимание физическому развитию детей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35785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ln>
                  <a:solidFill>
                    <a:schemeClr val="tx1"/>
                  </a:solidFill>
                </a:ln>
              </a:rPr>
              <a:t>В детском саду проводятся мероприятия , оказывающие эффективное влияние на повышение уровня физического воспитания детей .</a:t>
            </a:r>
          </a:p>
          <a:p>
            <a:pPr>
              <a:buNone/>
            </a:pPr>
            <a:r>
              <a:rPr lang="ru-RU" sz="2800" dirty="0" smtClean="0">
                <a:ln>
                  <a:solidFill>
                    <a:schemeClr val="tx1"/>
                  </a:solidFill>
                </a:ln>
              </a:rPr>
              <a:t>Их воспитательная ценность заключается в том, что дети получают возможность для самореализации, повышения самооценки.</a:t>
            </a:r>
          </a:p>
          <a:p>
            <a:pPr>
              <a:buNone/>
            </a:pPr>
            <a:r>
              <a:rPr lang="ru-RU" sz="2800" dirty="0" smtClean="0">
                <a:ln>
                  <a:solidFill>
                    <a:schemeClr val="tx1"/>
                  </a:solidFill>
                </a:ln>
              </a:rPr>
              <a:t>Помимо традиционных видов и форм ( утренняя гимнастика, физкультурные занятия , динамические паузы , подвижные игры)</a:t>
            </a:r>
          </a:p>
          <a:p>
            <a:pPr>
              <a:buNone/>
            </a:pPr>
            <a:r>
              <a:rPr lang="ru-RU" sz="2800" dirty="0" smtClean="0">
                <a:ln>
                  <a:solidFill>
                    <a:schemeClr val="tx1"/>
                  </a:solidFill>
                </a:ln>
              </a:rPr>
              <a:t>Включаются и нетрадиционные мероприятия , спартакиады , походы в лес. </a:t>
            </a:r>
            <a:endParaRPr lang="ru-RU" sz="2800" dirty="0">
              <a:ln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632</Words>
  <Application>Microsoft Office PowerPoint</Application>
  <PresentationFormat>Экран (4:3)</PresentationFormat>
  <Paragraphs>81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Тема: «Актуализация задач воспитательной работы в деятельности педагога»</vt:lpstr>
      <vt:lpstr>Основные нормативные документы по развитию воспитания являются:</vt:lpstr>
      <vt:lpstr>Направлениями развития системы воспитания являются:</vt:lpstr>
      <vt:lpstr>Целью образовательного процесса:  Является достижение высот в психическом и физическом развитии, полное раскрытие творческого потенциала , природных способностей воспитанников и воспитателей в их взаимосвязи , создание доброжелательной творческой атмосферы , где учитывались бы интересы и желания ребёнка</vt:lpstr>
      <vt:lpstr>Приобщение  детей к культурному наследию малой и большой родины</vt:lpstr>
      <vt:lpstr>Слайд 6</vt:lpstr>
      <vt:lpstr>Слайд 7</vt:lpstr>
      <vt:lpstr>Слайд 8</vt:lpstr>
      <vt:lpstr>Слайд 9</vt:lpstr>
      <vt:lpstr>Слайд 10</vt:lpstr>
      <vt:lpstr>Трудовое воспитание</vt:lpstr>
      <vt:lpstr>Виды детского труда</vt:lpstr>
      <vt:lpstr>Слайд 13</vt:lpstr>
      <vt:lpstr>Семейное воспитания и его педагогическое сопровождение</vt:lpstr>
      <vt:lpstr>Слайд 15</vt:lpstr>
      <vt:lpstr>Слайд 16</vt:lpstr>
      <vt:lpstr>Слайд 17</vt:lpstr>
      <vt:lpstr>Слайд 18</vt:lpstr>
      <vt:lpstr>Слайд 19</vt:lpstr>
      <vt:lpstr>Актуальные задачи, стоящие перед педагогом:</vt:lpstr>
      <vt:lpstr>Итогом круглого стола стало понимание, что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Актуализация задач воспитатетльной работы в деятельности педагога</dc:title>
  <dc:creator>user</dc:creator>
  <cp:lastModifiedBy>user</cp:lastModifiedBy>
  <cp:revision>59</cp:revision>
  <dcterms:created xsi:type="dcterms:W3CDTF">2018-08-20T05:57:25Z</dcterms:created>
  <dcterms:modified xsi:type="dcterms:W3CDTF">2018-08-24T05:24:43Z</dcterms:modified>
</cp:coreProperties>
</file>