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310" r:id="rId3"/>
    <p:sldId id="315" r:id="rId4"/>
    <p:sldId id="311" r:id="rId5"/>
    <p:sldId id="308" r:id="rId6"/>
    <p:sldId id="313" r:id="rId7"/>
    <p:sldId id="314" r:id="rId8"/>
    <p:sldId id="316" r:id="rId9"/>
  </p:sldIdLst>
  <p:sldSz cx="9144000" cy="5715000" type="screen16x10"/>
  <p:notesSz cx="6858000" cy="9947275"/>
  <p:defaultTextStyle>
    <a:defPPr>
      <a:defRPr lang="ru-RU"/>
    </a:defPPr>
    <a:lvl1pPr marL="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D7D31"/>
    <a:srgbClr val="C5CFE6"/>
    <a:srgbClr val="FEF6F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-858" y="-10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0"/>
  <c:chart>
    <c:autoTitleDeleted val="1"/>
    <c:plotArea>
      <c:layout>
        <c:manualLayout>
          <c:layoutTarget val="inner"/>
          <c:xMode val="edge"/>
          <c:yMode val="edge"/>
          <c:x val="0.20170841978012483"/>
          <c:y val="0.1339466692019958"/>
          <c:w val="0.35535703678178149"/>
          <c:h val="0.6427981932404602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spPr>
              <a:solidFill>
                <a:srgbClr val="92D050"/>
              </a:solidFill>
            </c:spPr>
          </c:dPt>
          <c:dPt>
            <c:idx val="1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.16826684588922772"/>
                  <c:y val="0.18709013038755096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92,4%</a:t>
                    </a:r>
                    <a:endParaRPr lang="en-US" dirty="0"/>
                  </a:p>
                </c:rich>
              </c:tx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15360787517694E-2"/>
                  <c:y val="-9.5366536018456904E-2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5,6%</a:t>
                    </a:r>
                    <a:endParaRPr lang="en-US" sz="2400" dirty="0"/>
                  </a:p>
                </c:rich>
              </c:tx>
              <c:spPr/>
              <c:dLblPos val="bestFit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358539253192959E-2"/>
                  <c:y val="-2.6104232405669298E-2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2%</a:t>
                    </a:r>
                    <a:endParaRPr lang="en-US" sz="2400" dirty="0"/>
                  </a:p>
                </c:rich>
              </c:tx>
              <c:spPr/>
              <c:dLblPos val="bestFit"/>
              <c:showPercent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ru-RU"/>
              </a:p>
            </c:txPr>
            <c:showPercent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всего обучающихся</c:v>
                </c:pt>
                <c:pt idx="1">
                  <c:v>лица с ограниченными возможностями здоровья</c:v>
                </c:pt>
                <c:pt idx="2">
                  <c:v>дети-инвалиды 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500382</c:v>
                </c:pt>
                <c:pt idx="1">
                  <c:v>28044</c:v>
                </c:pt>
                <c:pt idx="2">
                  <c:v>9786</c:v>
                </c:pt>
              </c:numCache>
            </c:numRef>
          </c:val>
        </c:ser>
        <c:dLbls>
          <c:showPercent val="1"/>
        </c:dLbls>
        <c:firstSliceAng val="153"/>
      </c:pieChart>
      <c:spPr>
        <a:noFill/>
        <a:ln w="25386">
          <a:noFill/>
        </a:ln>
      </c:spPr>
    </c:plotArea>
    <c:legend>
      <c:legendPos val="r"/>
      <c:layout>
        <c:manualLayout>
          <c:xMode val="edge"/>
          <c:yMode val="edge"/>
          <c:x val="0.55884798914214817"/>
          <c:y val="0.19059411649874805"/>
          <c:w val="0.42732778104161617"/>
          <c:h val="0.42753337450639334"/>
        </c:manualLayout>
      </c:layout>
      <c:txPr>
        <a:bodyPr/>
        <a:lstStyle/>
        <a:p>
          <a:pPr>
            <a:defRPr sz="1800" baseline="0"/>
          </a:pPr>
          <a:endParaRPr lang="ru-RU"/>
        </a:p>
      </c:txPr>
    </c:legend>
    <c:plotVisOnly val="1"/>
    <c:dispBlanksAs val="zero"/>
  </c:chart>
  <c:txPr>
    <a:bodyPr/>
    <a:lstStyle/>
    <a:p>
      <a:pPr>
        <a:defRPr sz="1799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892" y="0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442CAB9A-8CB0-4378-A7A1-9299A4747785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42950" y="1243013"/>
            <a:ext cx="53721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962" y="4787017"/>
            <a:ext cx="5486078" cy="3916650"/>
          </a:xfrm>
          <a:prstGeom prst="rect">
            <a:avLst/>
          </a:prstGeom>
        </p:spPr>
        <p:txBody>
          <a:bodyPr vert="horz" lIns="91989" tIns="45994" rIns="91989" bIns="4599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562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892" y="9448562"/>
            <a:ext cx="2972498" cy="49871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D3E7EFF3-1DFA-4671-99E2-1EA992741B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6232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1pPr>
    <a:lvl2pPr marL="35660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2pPr>
    <a:lvl3pPr marL="713203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3pPr>
    <a:lvl4pPr marL="1069805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4pPr>
    <a:lvl5pPr marL="1426407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5pPr>
    <a:lvl6pPr marL="1783009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6pPr>
    <a:lvl7pPr marL="2139610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7pPr>
    <a:lvl8pPr marL="2496212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8pPr>
    <a:lvl9pPr marL="2852814" algn="l" defTabSz="713203" rtl="0" eaLnBrk="1" latinLnBrk="0" hangingPunct="1">
      <a:defRPr sz="9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473477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323971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6033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8324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3906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46536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83898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50760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957243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27621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499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4D000-99F3-4414-A7A5-432DF354A449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1E4A6-5427-425B-8926-EF00A959ED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6146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единительная линия 7"/>
          <p:cNvCxnSpPr/>
          <p:nvPr/>
        </p:nvCxnSpPr>
        <p:spPr>
          <a:xfrm>
            <a:off x="521550" y="112930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Прямоугольник с двумя усеченными противолежащими углами 8"/>
          <p:cNvSpPr/>
          <p:nvPr/>
        </p:nvSpPr>
        <p:spPr>
          <a:xfrm>
            <a:off x="57150" y="1087562"/>
            <a:ext cx="9029700" cy="3723924"/>
          </a:xfrm>
          <a:prstGeom prst="snip2DiagRect">
            <a:avLst/>
          </a:prstGeom>
          <a:solidFill>
            <a:schemeClr val="accent2"/>
          </a:solidFill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стратегии развития образования детей </a:t>
            </a:r>
            <a:b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ограниченными возможностями здоровья </a:t>
            </a:r>
            <a:b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детей с инвалидностью в Российской Федерации </a:t>
            </a:r>
          </a:p>
          <a:p>
            <a:pPr algn="ctr"/>
            <a:r>
              <a:rPr lang="ru-RU" sz="2800" b="1" i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 период до 2030 года</a:t>
            </a:r>
            <a:endParaRPr lang="ru-RU" sz="2800" b="1" i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7522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Рисунок 4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xmlns="" val="1414493743"/>
              </p:ext>
            </p:extLst>
          </p:nvPr>
        </p:nvGraphicFramePr>
        <p:xfrm>
          <a:off x="2464537" y="1178228"/>
          <a:ext cx="6430738" cy="3555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Текст 3"/>
          <p:cNvSpPr>
            <a:spLocks noGrp="1"/>
          </p:cNvSpPr>
          <p:nvPr>
            <p:ph type="body" sz="half" idx="2"/>
          </p:nvPr>
        </p:nvSpPr>
        <p:spPr>
          <a:xfrm>
            <a:off x="150984" y="834397"/>
            <a:ext cx="7974767" cy="3440009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обучающихся </a:t>
            </a:r>
            <a:r>
              <a:rPr lang="ru-RU" altLang="ru-RU" sz="2025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500 382 человека</a:t>
            </a:r>
            <a:endParaRPr lang="ru-RU" altLang="ru-RU" sz="2025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endParaRPr lang="ru-RU" altLang="ru-RU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altLang="ru-RU" sz="2025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ОВЗ – 28 044 человека</a:t>
            </a:r>
            <a:endParaRPr lang="ru-RU" altLang="ru-RU" sz="9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ts val="0"/>
              </a:spcBef>
            </a:pPr>
            <a:endParaRPr lang="ru-RU" altLang="ru-RU" sz="95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 </a:t>
            </a:r>
            <a:r>
              <a:rPr lang="ru-RU" altLang="ru-RU" sz="2025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9786 </a:t>
            </a:r>
            <a:r>
              <a:rPr lang="ru-RU" altLang="ru-RU" sz="2025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94672" y="502583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Заголовок 1"/>
          <p:cNvSpPr txBox="1">
            <a:spLocks/>
          </p:cNvSpPr>
          <p:nvPr/>
        </p:nvSpPr>
        <p:spPr>
          <a:xfrm>
            <a:off x="359934" y="4501979"/>
            <a:ext cx="8570375" cy="667510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отдельных классах и отдельных образовательных организациях (специальные (коррекционные) учреждения и коррекционные классы) обучается 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16 344 человека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3,3%)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4672" y="32803"/>
            <a:ext cx="7877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2159" b="1" i="0" u="none" strike="noStrike" kern="1200" baseline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2400" dirty="0"/>
              <a:t>Контингент обучающихся в Свердловской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1648386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490" y="0"/>
            <a:ext cx="8100900" cy="76787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Тенденции в развитии системы образования 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848564"/>
            <a:ext cx="8100900" cy="486643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Негативные: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рост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числа детей с нарушениями в развитии, расширение распространенности функциональных нарушений и хронических заболеваний у обучающихся во все периоды их обучения, увеличение числа нарушений неясной этиологии, рост числа детей с невыраженными отклонениями в развитии, увеличение числа детей с комплексными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нарушениями.</a:t>
            </a:r>
            <a:endParaRPr lang="ru-RU" sz="2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b="1" i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Позитивные:</a:t>
            </a:r>
          </a:p>
          <a:p>
            <a:pPr marL="0" indent="0" algn="just">
              <a:buNone/>
            </a:pP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акрепление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особенностей организации образования детей с ОВЗ в нормативных правовых актах федерального уровня; начало внедрения системы ранней комплексной помощи детям, что способствует повышению эффективности воспитания и обучения детей и создает возможности для осуществления инклюзивного обучения; наблюдающийся рост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использовании достижений высокотехнологичной медицины, который требует разработки новых коррекционно-развивающих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технологий</a:t>
            </a:r>
            <a:endParaRPr lang="ru-RU" sz="2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39516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0330" y="-79885"/>
            <a:ext cx="5135728" cy="7678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Цель Стратегии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810" y="1167378"/>
            <a:ext cx="8517977" cy="43574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	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Определение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приоритетных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направлений государственной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политики в сфере образования детей с ОВЗ и детей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инвалидностью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, инструментов и механизмов достижения наилучших результатов деятельности по этим направлениям,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также ожидаемых результатов реализации Стратегии, обеспечивающих достижение доступности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качества образования для детей с ОВЗ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детей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инвалидностью,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их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социальную интеграцию, способность к ведению максимально самостоятельной жизни,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успешную самореализацию </a:t>
            </a:r>
            <a:r>
              <a:rPr lang="ru-RU" sz="2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различных сферах </a:t>
            </a:r>
            <a:r>
              <a:rPr lang="ru-RU" sz="2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жизнедеятельности</a:t>
            </a:r>
            <a:endParaRPr lang="ru-RU" sz="2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606180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0941" y="-79885"/>
            <a:ext cx="5735117" cy="76787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Основные задачи Стратегии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790042"/>
            <a:ext cx="8100900" cy="484997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создать условия для консолидации усилий институтов российского общества и государства по созданию системы непрерывного эффективного образования детей с ОВЗ и детей с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инвалидностью;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повысить качество образования лиц с ОВЗ и инвалидностью на всех уровнях образования;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сформировать социокультурную инфраструктуру, содействующую успешной социализации детей с ОВЗ и инвалидностью и интегрирующую возможности образовательных, культурных, спортивных, научных, познавательных, экскурсионно-туристических и других организаций;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обеспечить поддержку семьи как полноправного участника образования процесса с ОВЗ на основе повышения ее ответственности за выбор индивидуального образовательного маршрута для ребенка и повышения </a:t>
            </a:r>
            <a:r>
              <a:rPr lang="ru-RU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абилитационно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/реабилитационной компетентности; </a:t>
            </a:r>
          </a:p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сформировать инклюзивную социокультурную среду в образовании, способствующую становлению инклюзивной культуры у всех участников образовательного процесса.</a:t>
            </a:r>
          </a:p>
          <a:p>
            <a:pPr algn="just"/>
            <a:endParaRPr lang="ru-RU" dirty="0" smtClean="0"/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294011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585" y="-61606"/>
            <a:ext cx="6949440" cy="76787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Основные направления Стратегии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2727" y="790042"/>
            <a:ext cx="7923099" cy="492495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1. Развитие ранней коррекционной помощи детям с ОВЗ и детям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инвалидностью.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2. Создание образовательной вертикали для всех категорий лиц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 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различными нарушениями в развитии, в том числе лиц с тяжелыми множественными нарушениями развития.</a:t>
            </a:r>
          </a:p>
          <a:p>
            <a:pPr marL="0" indent="0" algn="just">
              <a:buNone/>
            </a:pP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З. Совершенствование </a:t>
            </a:r>
            <a:r>
              <a:rPr lang="ru-RU" sz="2600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диагностико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-консультативной деятельности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ПМПК 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психолого-медико-педагогических консилиумов образовательных организаций по определению специальных условий образования лиц с ОВЗ и инвалидностью.</a:t>
            </a: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4. Использование современных возможностей информационных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технологий.</a:t>
            </a:r>
            <a:endParaRPr lang="ru-RU" sz="2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5.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Дальнейшее развитие 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совершенствование инклюзивного образования, удовлетворяющего образовательные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потребности обучающихся, создание </a:t>
            </a: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условий для обеспечения непрерывности инклюзивного образования на всех этапах образовательной </a:t>
            </a:r>
            <a:r>
              <a:rPr lang="ru-RU" sz="2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вертикали.</a:t>
            </a:r>
            <a:endParaRPr lang="ru-RU" sz="26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6. Модернизация дефектологического образования, совершенствование подготовки и повышения квалификации специалистов для работы с детьми с ОВЗ и детьми с инвалидностью.</a:t>
            </a:r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5" name="Группа 4"/>
          <p:cNvGrpSpPr/>
          <p:nvPr/>
        </p:nvGrpSpPr>
        <p:grpSpPr>
          <a:xfrm>
            <a:off x="235970" y="706670"/>
            <a:ext cx="516758" cy="578728"/>
            <a:chOff x="0" y="255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6" name="Нашивка 5"/>
            <p:cNvSpPr/>
            <p:nvPr/>
          </p:nvSpPr>
          <p:spPr>
            <a:xfrm rot="5400000">
              <a:off x="-218332" y="22088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Нашивка 4"/>
            <p:cNvSpPr/>
            <p:nvPr/>
          </p:nvSpPr>
          <p:spPr>
            <a:xfrm>
              <a:off x="1" y="51199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235970" y="2963157"/>
            <a:ext cx="516758" cy="578728"/>
            <a:chOff x="0" y="255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9" name="Нашивка 8"/>
            <p:cNvSpPr/>
            <p:nvPr/>
          </p:nvSpPr>
          <p:spPr>
            <a:xfrm rot="5400000">
              <a:off x="-218332" y="22088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2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0"/>
                <a:satOff val="0"/>
                <a:lumOff val="0"/>
                <a:alphaOff val="0"/>
              </a:schemeClr>
            </a:fillRef>
            <a:effectRef idx="2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Нашивка 4"/>
            <p:cNvSpPr/>
            <p:nvPr/>
          </p:nvSpPr>
          <p:spPr>
            <a:xfrm>
              <a:off x="1" y="51199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35969" y="1411725"/>
            <a:ext cx="516756" cy="594643"/>
            <a:chOff x="0" y="126219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2" name="Нашивка 11"/>
            <p:cNvSpPr/>
            <p:nvPr/>
          </p:nvSpPr>
          <p:spPr>
            <a:xfrm rot="5400000">
              <a:off x="-218332" y="148052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Нашивка 4"/>
            <p:cNvSpPr/>
            <p:nvPr/>
          </p:nvSpPr>
          <p:spPr>
            <a:xfrm>
              <a:off x="1" y="177163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35969" y="3699280"/>
            <a:ext cx="516756" cy="594643"/>
            <a:chOff x="0" y="126219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5" name="Нашивка 14"/>
            <p:cNvSpPr/>
            <p:nvPr/>
          </p:nvSpPr>
          <p:spPr>
            <a:xfrm rot="5400000">
              <a:off x="-218332" y="148052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3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Нашивка 4"/>
            <p:cNvSpPr/>
            <p:nvPr/>
          </p:nvSpPr>
          <p:spPr>
            <a:xfrm>
              <a:off x="1" y="177163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35968" y="2130159"/>
            <a:ext cx="516757" cy="606012"/>
            <a:chOff x="0" y="252183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18" name="Нашивка 17"/>
            <p:cNvSpPr/>
            <p:nvPr/>
          </p:nvSpPr>
          <p:spPr>
            <a:xfrm rot="5400000">
              <a:off x="-218332" y="274016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Нашивка 4"/>
            <p:cNvSpPr/>
            <p:nvPr/>
          </p:nvSpPr>
          <p:spPr>
            <a:xfrm>
              <a:off x="1" y="303127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35968" y="4569998"/>
            <a:ext cx="516757" cy="606012"/>
            <a:chOff x="0" y="2521830"/>
            <a:chExt cx="1018886" cy="1455550"/>
          </a:xfrm>
          <a:scene3d>
            <a:camera prst="orthographicFront"/>
            <a:lightRig rig="flat" dir="t"/>
          </a:scene3d>
        </p:grpSpPr>
        <p:sp>
          <p:nvSpPr>
            <p:cNvPr id="21" name="Нашивка 20"/>
            <p:cNvSpPr/>
            <p:nvPr/>
          </p:nvSpPr>
          <p:spPr>
            <a:xfrm rot="5400000">
              <a:off x="-218332" y="2740162"/>
              <a:ext cx="1455550" cy="1018885"/>
            </a:xfrm>
            <a:prstGeom prst="chevron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3">
              <a:schemeClr val="accent4">
                <a:hueOff val="0"/>
                <a:satOff val="0"/>
                <a:lumOff val="0"/>
                <a:alphaOff val="0"/>
              </a:schemeClr>
            </a:fillRef>
            <a:effectRef idx="2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Нашивка 4"/>
            <p:cNvSpPr/>
            <p:nvPr/>
          </p:nvSpPr>
          <p:spPr>
            <a:xfrm>
              <a:off x="1" y="3031273"/>
              <a:ext cx="1018885" cy="43666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3000" kern="1200" dirty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endParaRPr>
            </a:p>
          </p:txBody>
        </p:sp>
      </p:grpSp>
      <p:cxnSp>
        <p:nvCxnSpPr>
          <p:cNvPr id="25" name="Прямая соединительная линия 24"/>
          <p:cNvCxnSpPr/>
          <p:nvPr/>
        </p:nvCxnSpPr>
        <p:spPr>
          <a:xfrm>
            <a:off x="494346" y="3538589"/>
            <a:ext cx="8181479" cy="329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94347" y="1282787"/>
            <a:ext cx="8181479" cy="329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94345" y="2005574"/>
            <a:ext cx="8181479" cy="329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94345" y="4451438"/>
            <a:ext cx="8181479" cy="329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94345" y="4304140"/>
            <a:ext cx="0" cy="157336"/>
          </a:xfrm>
          <a:prstGeom prst="line">
            <a:avLst/>
          </a:prstGeom>
          <a:ln w="158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494344" y="2938050"/>
            <a:ext cx="8181479" cy="3296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494341" y="2736171"/>
            <a:ext cx="5" cy="196979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94341" y="5182752"/>
            <a:ext cx="8181479" cy="3296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008589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0941" y="-79885"/>
            <a:ext cx="5735117" cy="767871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Результаты Стратегии</a:t>
            </a:r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4349" y="790042"/>
            <a:ext cx="8100900" cy="4849977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в обществе инклюзивной культуры по отношению к лицам с ОВЗ,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значимости в общественном сознании получения качественного образования лицами с ОВЗ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;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доступность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для всех категорий детей с ОВЗ и инвалидностью качественного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образования; 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создание доступной и развивающей образовательной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среды; 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территориальная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финансовая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доступность специальной педагогической и психологической помощи для всех групп детей с ОВЗ и их семей;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социокультурная инфраструктура; 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рамках психологической службы в системе образования отдельного направления — специальной психологической помощи детям с ОВЗ, детям-инвалидам, обучающимся в различных образовательных условиях;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подготовленность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лиц с ОВЗ к ведению максимально возможной самостоятельной и независимой жизни;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создание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доступной сети услуг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ПМПК; </a:t>
            </a: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укрепление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развитие кадрового потенциала системы образования лиц с ОВЗ и инвалидностью через переход на </a:t>
            </a:r>
            <a:r>
              <a:rPr lang="ru-RU" dirty="0" err="1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моноуровневую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систему подготовки дефектологов в ВУЗах с сохранением института магистратуры;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развитие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поддержка социально-значимых детских, семейных и родительских инициатив, обеспечение преемственности деятельности детских и молодежных общественных объединений;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algn="just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формирование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системы осуществления мониторинга и показателей, отражающих эффективность реализации Стратегии. </a:t>
            </a:r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494349" y="622488"/>
            <a:ext cx="81009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144147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0941" y="-79885"/>
            <a:ext cx="5735117" cy="767871"/>
          </a:xfrm>
        </p:spPr>
        <p:txBody>
          <a:bodyPr>
            <a:normAutofit/>
          </a:bodyPr>
          <a:lstStyle/>
          <a:p>
            <a:endParaRPr lang="ru-RU" sz="3200" b="1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81" r="11510"/>
          <a:stretch/>
        </p:blipFill>
        <p:spPr>
          <a:xfrm rot="5400000">
            <a:off x="1671494" y="430091"/>
            <a:ext cx="5722130" cy="4826495"/>
          </a:xfrm>
        </p:spPr>
      </p:pic>
    </p:spTree>
    <p:extLst>
      <p:ext uri="{BB962C8B-B14F-4D97-AF65-F5344CB8AC3E}">
        <p14:creationId xmlns:p14="http://schemas.microsoft.com/office/powerpoint/2010/main" xmlns="" val="40658088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Si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4048</TotalTime>
  <Words>466</Words>
  <Application>Microsoft Office PowerPoint</Application>
  <PresentationFormat>Экран (16:10)</PresentationFormat>
  <Paragraphs>44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Тенденции в развитии системы образования </vt:lpstr>
      <vt:lpstr>Цель Стратегии</vt:lpstr>
      <vt:lpstr>Основные задачи Стратегии</vt:lpstr>
      <vt:lpstr>Основные направления Стратегии</vt:lpstr>
      <vt:lpstr>Результаты Стратегии</vt:lpstr>
      <vt:lpstr>Слайд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Вяткин Николай Владимирович</dc:creator>
  <cp:lastModifiedBy>User</cp:lastModifiedBy>
  <cp:revision>182</cp:revision>
  <cp:lastPrinted>2018-11-19T12:01:47Z</cp:lastPrinted>
  <dcterms:created xsi:type="dcterms:W3CDTF">2016-04-21T10:59:21Z</dcterms:created>
  <dcterms:modified xsi:type="dcterms:W3CDTF">2020-11-12T06:13:01Z</dcterms:modified>
</cp:coreProperties>
</file>